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7"/>
  </p:notesMasterIdLst>
  <p:handoutMasterIdLst>
    <p:handoutMasterId r:id="rId78"/>
  </p:handoutMasterIdLst>
  <p:sldIdLst>
    <p:sldId id="256" r:id="rId2"/>
    <p:sldId id="328" r:id="rId3"/>
    <p:sldId id="329" r:id="rId4"/>
    <p:sldId id="263" r:id="rId5"/>
    <p:sldId id="268" r:id="rId6"/>
    <p:sldId id="266" r:id="rId7"/>
    <p:sldId id="301" r:id="rId8"/>
    <p:sldId id="297" r:id="rId9"/>
    <p:sldId id="264" r:id="rId10"/>
    <p:sldId id="265" r:id="rId11"/>
    <p:sldId id="298" r:id="rId12"/>
    <p:sldId id="299" r:id="rId13"/>
    <p:sldId id="296" r:id="rId14"/>
    <p:sldId id="317" r:id="rId15"/>
    <p:sldId id="302" r:id="rId16"/>
    <p:sldId id="303" r:id="rId17"/>
    <p:sldId id="304" r:id="rId18"/>
    <p:sldId id="307" r:id="rId19"/>
    <p:sldId id="305" r:id="rId20"/>
    <p:sldId id="306" r:id="rId21"/>
    <p:sldId id="308" r:id="rId22"/>
    <p:sldId id="309" r:id="rId23"/>
    <p:sldId id="310" r:id="rId24"/>
    <p:sldId id="312" r:id="rId25"/>
    <p:sldId id="311" r:id="rId26"/>
    <p:sldId id="313" r:id="rId27"/>
    <p:sldId id="314" r:id="rId28"/>
    <p:sldId id="315" r:id="rId29"/>
    <p:sldId id="316" r:id="rId30"/>
    <p:sldId id="318" r:id="rId31"/>
    <p:sldId id="319" r:id="rId32"/>
    <p:sldId id="320" r:id="rId33"/>
    <p:sldId id="321" r:id="rId34"/>
    <p:sldId id="322" r:id="rId35"/>
    <p:sldId id="333" r:id="rId36"/>
    <p:sldId id="323" r:id="rId37"/>
    <p:sldId id="324" r:id="rId38"/>
    <p:sldId id="325" r:id="rId39"/>
    <p:sldId id="326" r:id="rId40"/>
    <p:sldId id="327" r:id="rId41"/>
    <p:sldId id="267" r:id="rId42"/>
    <p:sldId id="330" r:id="rId43"/>
    <p:sldId id="331" r:id="rId44"/>
    <p:sldId id="332" r:id="rId45"/>
    <p:sldId id="334" r:id="rId46"/>
    <p:sldId id="335" r:id="rId47"/>
    <p:sldId id="269" r:id="rId48"/>
    <p:sldId id="270" r:id="rId49"/>
    <p:sldId id="271" r:id="rId50"/>
    <p:sldId id="272" r:id="rId51"/>
    <p:sldId id="273" r:id="rId52"/>
    <p:sldId id="274" r:id="rId53"/>
    <p:sldId id="275" r:id="rId54"/>
    <p:sldId id="276" r:id="rId55"/>
    <p:sldId id="277" r:id="rId56"/>
    <p:sldId id="278" r:id="rId57"/>
    <p:sldId id="279" r:id="rId58"/>
    <p:sldId id="280" r:id="rId59"/>
    <p:sldId id="281" r:id="rId60"/>
    <p:sldId id="282" r:id="rId61"/>
    <p:sldId id="283" r:id="rId62"/>
    <p:sldId id="284" r:id="rId63"/>
    <p:sldId id="285" r:id="rId64"/>
    <p:sldId id="286" r:id="rId65"/>
    <p:sldId id="287" r:id="rId66"/>
    <p:sldId id="288" r:id="rId67"/>
    <p:sldId id="289" r:id="rId68"/>
    <p:sldId id="290" r:id="rId69"/>
    <p:sldId id="291" r:id="rId70"/>
    <p:sldId id="292" r:id="rId71"/>
    <p:sldId id="293" r:id="rId72"/>
    <p:sldId id="294" r:id="rId73"/>
    <p:sldId id="295" r:id="rId74"/>
    <p:sldId id="300" r:id="rId75"/>
    <p:sldId id="258" r:id="rId76"/>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0515" autoAdjust="0"/>
    <p:restoredTop sz="80870" autoAdjust="0"/>
  </p:normalViewPr>
  <p:slideViewPr>
    <p:cSldViewPr>
      <p:cViewPr>
        <p:scale>
          <a:sx n="60" d="100"/>
          <a:sy n="60" d="100"/>
        </p:scale>
        <p:origin x="-2064" y="-74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nl-NL"/>
          </a:p>
        </p:txBody>
      </p:sp>
      <p:sp>
        <p:nvSpPr>
          <p:cNvPr id="3" name="Tijdelijke aanduiding voor datum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B8B49161-1353-4522-8C85-1993A6A52AE2}" type="datetimeFigureOut">
              <a:rPr lang="nl-NL" smtClean="0"/>
              <a:t>22-1-2014</a:t>
            </a:fld>
            <a:endParaRPr lang="nl-NL"/>
          </a:p>
        </p:txBody>
      </p:sp>
      <p:sp>
        <p:nvSpPr>
          <p:cNvPr id="4" name="Tijdelijke aanduiding voor voettekst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nl-NL"/>
          </a:p>
        </p:txBody>
      </p:sp>
      <p:sp>
        <p:nvSpPr>
          <p:cNvPr id="5" name="Tijdelijke aanduiding voor dianummer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9584A587-E8BA-43EF-8ED0-AEB8482AAEEF}" type="slidenum">
              <a:rPr lang="nl-NL" smtClean="0"/>
              <a:t>‹nr.›</a:t>
            </a:fld>
            <a:endParaRPr lang="nl-NL"/>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nl-NL"/>
          </a:p>
        </p:txBody>
      </p:sp>
      <p:sp>
        <p:nvSpPr>
          <p:cNvPr id="3" name="Tijdelijke aanduiding voor datum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F9D2FA6E-73A5-4948-B2DE-19E8754C7245}" type="datetimeFigureOut">
              <a:rPr lang="nl-NL" smtClean="0"/>
              <a:pPr/>
              <a:t>22-1-2014</a:t>
            </a:fld>
            <a:endParaRPr lang="nl-NL"/>
          </a:p>
        </p:txBody>
      </p:sp>
      <p:sp>
        <p:nvSpPr>
          <p:cNvPr id="4" name="Tijdelijke aanduiding voor dia-afbeelding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nl-NL"/>
          </a:p>
        </p:txBody>
      </p:sp>
      <p:sp>
        <p:nvSpPr>
          <p:cNvPr id="5" name="Tijdelijke aanduiding voor notities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15C76FDF-7A5E-41EA-94EA-C9339F0C42BE}" type="slidenum">
              <a:rPr lang="nl-NL" smtClean="0"/>
              <a:pPr/>
              <a:t>‹nr.›</a:t>
            </a:fld>
            <a:endParaRPr lang="nl-NL"/>
          </a:p>
        </p:txBody>
      </p:sp>
    </p:spTree>
    <p:extLst>
      <p:ext uri="{BB962C8B-B14F-4D97-AF65-F5344CB8AC3E}">
        <p14:creationId xmlns:p14="http://schemas.microsoft.com/office/powerpoint/2010/main" xmlns="" val="3456984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15C76FDF-7A5E-41EA-94EA-C9339F0C42BE}" type="slidenum">
              <a:rPr lang="nl-NL" smtClean="0"/>
              <a:pPr/>
              <a:t>1</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Een hoger organisch stofgehalte zorgt voor meer </a:t>
            </a:r>
            <a:r>
              <a:rPr lang="nl-NL" dirty="0" err="1" smtClean="0"/>
              <a:t>vochtleverend</a:t>
            </a:r>
            <a:r>
              <a:rPr lang="nl-NL" dirty="0" smtClean="0"/>
              <a:t> vermogen, hoewel het effect beperkt is en varieert met het bodemtype. Op zandgronden is het effect het grootst, maar het verzorgt ook hier niet meer dan 15% van de variatie in bodemvocht. In bodems met een fijne textuur, zoals klei, zorgt organische stof voor een afname in volumedichtheid, toename in poriegrootte en is een groter deel van de poriën gevuld met lucht, waardoor het vochthoudend vermogen zelfs kan afnemen</a:t>
            </a:r>
          </a:p>
          <a:p>
            <a:endParaRPr lang="nl-NL" dirty="0" smtClean="0"/>
          </a:p>
          <a:p>
            <a:r>
              <a:rPr lang="nl-NL" b="1" dirty="0" smtClean="0"/>
              <a:t>Effecten van organische stofaanvoer op bodem en productie 02-02-2012 PPO</a:t>
            </a:r>
            <a:endParaRPr lang="nl-NL" dirty="0"/>
          </a:p>
        </p:txBody>
      </p:sp>
      <p:sp>
        <p:nvSpPr>
          <p:cNvPr id="4" name="Tijdelijke aanduiding voor dianummer 3"/>
          <p:cNvSpPr>
            <a:spLocks noGrp="1"/>
          </p:cNvSpPr>
          <p:nvPr>
            <p:ph type="sldNum" sz="quarter" idx="10"/>
          </p:nvPr>
        </p:nvSpPr>
        <p:spPr/>
        <p:txBody>
          <a:bodyPr/>
          <a:lstStyle/>
          <a:p>
            <a:fld id="{15C76FDF-7A5E-41EA-94EA-C9339F0C42BE}" type="slidenum">
              <a:rPr lang="nl-NL" smtClean="0"/>
              <a:pPr/>
              <a:t>14</a:t>
            </a:fld>
            <a:endParaRPr lang="nl-NL"/>
          </a:p>
        </p:txBody>
      </p:sp>
    </p:spTree>
    <p:extLst>
      <p:ext uri="{BB962C8B-B14F-4D97-AF65-F5344CB8AC3E}">
        <p14:creationId xmlns:p14="http://schemas.microsoft.com/office/powerpoint/2010/main" xmlns="" val="27707871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smtClean="0"/>
              <a:t>Aaltjeslokking</a:t>
            </a:r>
            <a:r>
              <a:rPr lang="nl-NL" baseline="0" dirty="0" smtClean="0"/>
              <a:t> kan een daling geven van bepaalde soorten, maar pas op met vermeerdering van aaltjes of bodemziekten.</a:t>
            </a:r>
          </a:p>
          <a:p>
            <a:endParaRPr lang="nl-NL" dirty="0" smtClean="0"/>
          </a:p>
          <a:p>
            <a:r>
              <a:rPr lang="nl-NL" dirty="0" smtClean="0"/>
              <a:t>Wortels spelen in</a:t>
            </a:r>
            <a:r>
              <a:rPr lang="nl-NL" baseline="0" dirty="0" smtClean="0"/>
              <a:t> de bodem(</a:t>
            </a:r>
            <a:r>
              <a:rPr lang="nl-NL" baseline="0" dirty="0" err="1" smtClean="0"/>
              <a:t>biota</a:t>
            </a:r>
            <a:r>
              <a:rPr lang="nl-NL" baseline="0" dirty="0" smtClean="0"/>
              <a:t>) een grote rol waardoor ook een andere nutriëntenverdeling ontstaat</a:t>
            </a:r>
            <a:endParaRPr lang="nl-NL" dirty="0"/>
          </a:p>
        </p:txBody>
      </p:sp>
      <p:sp>
        <p:nvSpPr>
          <p:cNvPr id="4" name="Tijdelijke aanduiding voor dianummer 3"/>
          <p:cNvSpPr>
            <a:spLocks noGrp="1"/>
          </p:cNvSpPr>
          <p:nvPr>
            <p:ph type="sldNum" sz="quarter" idx="10"/>
          </p:nvPr>
        </p:nvSpPr>
        <p:spPr/>
        <p:txBody>
          <a:bodyPr/>
          <a:lstStyle/>
          <a:p>
            <a:fld id="{15C76FDF-7A5E-41EA-94EA-C9339F0C42BE}" type="slidenum">
              <a:rPr lang="nl-NL" smtClean="0"/>
              <a:pPr/>
              <a:t>15</a:t>
            </a:fld>
            <a:endParaRPr lang="nl-NL"/>
          </a:p>
        </p:txBody>
      </p:sp>
    </p:spTree>
    <p:extLst>
      <p:ext uri="{BB962C8B-B14F-4D97-AF65-F5344CB8AC3E}">
        <p14:creationId xmlns:p14="http://schemas.microsoft.com/office/powerpoint/2010/main" xmlns="" val="19993472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Zie het als een (hoofd)teelt en dat betekent een</a:t>
            </a:r>
            <a:r>
              <a:rPr lang="nl-NL" baseline="0" dirty="0" smtClean="0"/>
              <a:t> optimale aanpak, juiste keuze gewas/ras, goede zaaibedbereiding enz.</a:t>
            </a:r>
            <a:endParaRPr lang="nl-NL" dirty="0"/>
          </a:p>
        </p:txBody>
      </p:sp>
      <p:sp>
        <p:nvSpPr>
          <p:cNvPr id="4" name="Tijdelijke aanduiding voor dianummer 3"/>
          <p:cNvSpPr>
            <a:spLocks noGrp="1"/>
          </p:cNvSpPr>
          <p:nvPr>
            <p:ph type="sldNum" sz="quarter" idx="10"/>
          </p:nvPr>
        </p:nvSpPr>
        <p:spPr/>
        <p:txBody>
          <a:bodyPr/>
          <a:lstStyle/>
          <a:p>
            <a:fld id="{15C76FDF-7A5E-41EA-94EA-C9339F0C42BE}" type="slidenum">
              <a:rPr lang="nl-NL" smtClean="0"/>
              <a:pPr/>
              <a:t>16</a:t>
            </a:fld>
            <a:endParaRPr lang="nl-NL"/>
          </a:p>
        </p:txBody>
      </p:sp>
    </p:spTree>
    <p:extLst>
      <p:ext uri="{BB962C8B-B14F-4D97-AF65-F5344CB8AC3E}">
        <p14:creationId xmlns:p14="http://schemas.microsoft.com/office/powerpoint/2010/main" xmlns="" val="12490521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Info Timmer</a:t>
            </a:r>
            <a:r>
              <a:rPr lang="nl-NL" baseline="0" dirty="0" smtClean="0"/>
              <a:t> et al 2004</a:t>
            </a:r>
          </a:p>
          <a:p>
            <a:r>
              <a:rPr lang="nl-NL" baseline="0" dirty="0" err="1" smtClean="0"/>
              <a:t>Vandijke</a:t>
            </a:r>
            <a:r>
              <a:rPr lang="nl-NL" baseline="0" dirty="0" smtClean="0"/>
              <a:t> </a:t>
            </a:r>
            <a:r>
              <a:rPr lang="nl-NL" baseline="0" dirty="0" err="1" smtClean="0"/>
              <a:t>Semo</a:t>
            </a:r>
            <a:r>
              <a:rPr lang="nl-NL" baseline="0" dirty="0" smtClean="0"/>
              <a:t> bv: </a:t>
            </a:r>
            <a:r>
              <a:rPr lang="nl-NL" baseline="0" dirty="0" err="1" smtClean="0"/>
              <a:t>biofumigatie</a:t>
            </a:r>
            <a:r>
              <a:rPr lang="nl-NL" baseline="0" dirty="0" smtClean="0"/>
              <a:t> </a:t>
            </a:r>
            <a:r>
              <a:rPr lang="nl-NL" baseline="0" dirty="0" err="1" smtClean="0"/>
              <a:t>blends</a:t>
            </a:r>
            <a:r>
              <a:rPr lang="nl-NL" baseline="0" dirty="0" smtClean="0"/>
              <a:t> en zwaardherik als gele mosterd worden gezaaid. </a:t>
            </a:r>
          </a:p>
          <a:p>
            <a:r>
              <a:rPr lang="nl-NL" baseline="0" dirty="0" smtClean="0"/>
              <a:t>Van Dijk et al 2005: na 15 september vergroot kans op uitspoeling mineralen. Een uiterste datum van 1 september is dan meer geschikt.</a:t>
            </a:r>
            <a:endParaRPr lang="nl-NL" dirty="0"/>
          </a:p>
        </p:txBody>
      </p:sp>
      <p:sp>
        <p:nvSpPr>
          <p:cNvPr id="4" name="Tijdelijke aanduiding voor dianummer 3"/>
          <p:cNvSpPr>
            <a:spLocks noGrp="1"/>
          </p:cNvSpPr>
          <p:nvPr>
            <p:ph type="sldNum" sz="quarter" idx="10"/>
          </p:nvPr>
        </p:nvSpPr>
        <p:spPr/>
        <p:txBody>
          <a:bodyPr/>
          <a:lstStyle/>
          <a:p>
            <a:fld id="{15C76FDF-7A5E-41EA-94EA-C9339F0C42BE}" type="slidenum">
              <a:rPr lang="nl-NL" smtClean="0"/>
              <a:pPr/>
              <a:t>17</a:t>
            </a:fld>
            <a:endParaRPr lang="nl-NL"/>
          </a:p>
        </p:txBody>
      </p:sp>
    </p:spTree>
    <p:extLst>
      <p:ext uri="{BB962C8B-B14F-4D97-AF65-F5344CB8AC3E}">
        <p14:creationId xmlns:p14="http://schemas.microsoft.com/office/powerpoint/2010/main" xmlns="" val="40781448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Zeer bladrijke WT-rassen Eng.</a:t>
            </a:r>
            <a:r>
              <a:rPr lang="nl-NL" baseline="0" dirty="0" smtClean="0"/>
              <a:t> Raai eerder begin feb – eind mrt.</a:t>
            </a:r>
          </a:p>
          <a:p>
            <a:endParaRPr lang="nl-NL" baseline="0" dirty="0" smtClean="0"/>
          </a:p>
          <a:p>
            <a:r>
              <a:rPr lang="nl-NL" baseline="0" dirty="0" smtClean="0"/>
              <a:t>Zomergerst en </a:t>
            </a:r>
            <a:r>
              <a:rPr lang="nl-NL" baseline="0" dirty="0" err="1" smtClean="0"/>
              <a:t>italiaans</a:t>
            </a:r>
            <a:r>
              <a:rPr lang="nl-NL" baseline="0" dirty="0" smtClean="0"/>
              <a:t> raaigras half april in zomertarwe begin april</a:t>
            </a:r>
            <a:endParaRPr lang="nl-NL" dirty="0"/>
          </a:p>
        </p:txBody>
      </p:sp>
      <p:sp>
        <p:nvSpPr>
          <p:cNvPr id="4" name="Tijdelijke aanduiding voor dianummer 3"/>
          <p:cNvSpPr>
            <a:spLocks noGrp="1"/>
          </p:cNvSpPr>
          <p:nvPr>
            <p:ph type="sldNum" sz="quarter" idx="10"/>
          </p:nvPr>
        </p:nvSpPr>
        <p:spPr/>
        <p:txBody>
          <a:bodyPr/>
          <a:lstStyle/>
          <a:p>
            <a:fld id="{15C76FDF-7A5E-41EA-94EA-C9339F0C42BE}" type="slidenum">
              <a:rPr lang="nl-NL" smtClean="0"/>
              <a:pPr/>
              <a:t>19</a:t>
            </a:fld>
            <a:endParaRPr lang="nl-NL"/>
          </a:p>
        </p:txBody>
      </p:sp>
    </p:spTree>
    <p:extLst>
      <p:ext uri="{BB962C8B-B14F-4D97-AF65-F5344CB8AC3E}">
        <p14:creationId xmlns:p14="http://schemas.microsoft.com/office/powerpoint/2010/main" xmlns="" val="21617894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Spreiding zaaizaadhoeveelheid</a:t>
            </a:r>
            <a:r>
              <a:rPr lang="nl-NL" baseline="0" dirty="0" smtClean="0"/>
              <a:t> afhankelijk van 1000-korrelgewicht, zaaitijd, </a:t>
            </a:r>
            <a:r>
              <a:rPr lang="nl-NL" baseline="0" dirty="0" err="1" smtClean="0"/>
              <a:t>onderzaai</a:t>
            </a:r>
            <a:r>
              <a:rPr lang="nl-NL" baseline="0" dirty="0" smtClean="0"/>
              <a:t> of </a:t>
            </a:r>
            <a:r>
              <a:rPr lang="nl-NL" baseline="0" dirty="0" err="1" smtClean="0"/>
              <a:t>openland</a:t>
            </a:r>
            <a:r>
              <a:rPr lang="nl-NL" baseline="0" dirty="0" smtClean="0"/>
              <a:t> (Timmer et al 2003)</a:t>
            </a:r>
          </a:p>
          <a:p>
            <a:r>
              <a:rPr lang="nl-NL" baseline="0" dirty="0" smtClean="0"/>
              <a:t>Grootste zaaidichtheid afgestemd op aaltjesbestrijding  en soms voor onkruidonderdrukking bij bijv. </a:t>
            </a:r>
            <a:r>
              <a:rPr lang="nl-NL" baseline="0" dirty="0" err="1" smtClean="0"/>
              <a:t>Reketblad</a:t>
            </a:r>
            <a:endParaRPr lang="nl-NL" dirty="0"/>
          </a:p>
        </p:txBody>
      </p:sp>
      <p:sp>
        <p:nvSpPr>
          <p:cNvPr id="4" name="Tijdelijke aanduiding voor dianummer 3"/>
          <p:cNvSpPr>
            <a:spLocks noGrp="1"/>
          </p:cNvSpPr>
          <p:nvPr>
            <p:ph type="sldNum" sz="quarter" idx="10"/>
          </p:nvPr>
        </p:nvSpPr>
        <p:spPr/>
        <p:txBody>
          <a:bodyPr/>
          <a:lstStyle/>
          <a:p>
            <a:fld id="{15C76FDF-7A5E-41EA-94EA-C9339F0C42BE}" type="slidenum">
              <a:rPr lang="nl-NL" smtClean="0"/>
              <a:pPr/>
              <a:t>20</a:t>
            </a:fld>
            <a:endParaRPr lang="nl-NL"/>
          </a:p>
        </p:txBody>
      </p:sp>
    </p:spTree>
    <p:extLst>
      <p:ext uri="{BB962C8B-B14F-4D97-AF65-F5344CB8AC3E}">
        <p14:creationId xmlns:p14="http://schemas.microsoft.com/office/powerpoint/2010/main" xmlns="" val="3160225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Het gewas moet uiteraard wel kunnen</a:t>
            </a:r>
            <a:r>
              <a:rPr lang="nl-NL" baseline="0" dirty="0" smtClean="0"/>
              <a:t> groeien. Een relatief zwaar gewas is dus niet altijd gunstig richting bodem(structuur).</a:t>
            </a:r>
          </a:p>
          <a:p>
            <a:endParaRPr lang="nl-NL" baseline="0" dirty="0" smtClean="0"/>
          </a:p>
          <a:p>
            <a:r>
              <a:rPr lang="nl-NL" baseline="0" dirty="0" smtClean="0"/>
              <a:t>In het verleden is meer naar bovengrondse massa gekeken in relatie tot N opname en N-volgteelt</a:t>
            </a:r>
            <a:endParaRPr lang="nl-NL" dirty="0"/>
          </a:p>
        </p:txBody>
      </p:sp>
      <p:sp>
        <p:nvSpPr>
          <p:cNvPr id="4" name="Tijdelijke aanduiding voor dianummer 3"/>
          <p:cNvSpPr>
            <a:spLocks noGrp="1"/>
          </p:cNvSpPr>
          <p:nvPr>
            <p:ph type="sldNum" sz="quarter" idx="10"/>
          </p:nvPr>
        </p:nvSpPr>
        <p:spPr/>
        <p:txBody>
          <a:bodyPr/>
          <a:lstStyle/>
          <a:p>
            <a:fld id="{15C76FDF-7A5E-41EA-94EA-C9339F0C42BE}" type="slidenum">
              <a:rPr lang="nl-NL" smtClean="0"/>
              <a:pPr/>
              <a:t>21</a:t>
            </a:fld>
            <a:endParaRPr lang="nl-NL"/>
          </a:p>
        </p:txBody>
      </p:sp>
    </p:spTree>
    <p:extLst>
      <p:ext uri="{BB962C8B-B14F-4D97-AF65-F5344CB8AC3E}">
        <p14:creationId xmlns:p14="http://schemas.microsoft.com/office/powerpoint/2010/main" xmlns="" val="17037053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100 kg N/ha kan ook via dierlijke mest</a:t>
            </a:r>
            <a:r>
              <a:rPr lang="nl-NL" baseline="0" dirty="0" smtClean="0"/>
              <a:t> en is dan N-werkzaam uit N-totaal.</a:t>
            </a:r>
            <a:endParaRPr lang="nl-NL" dirty="0"/>
          </a:p>
        </p:txBody>
      </p:sp>
      <p:sp>
        <p:nvSpPr>
          <p:cNvPr id="4" name="Tijdelijke aanduiding voor dianummer 3"/>
          <p:cNvSpPr>
            <a:spLocks noGrp="1"/>
          </p:cNvSpPr>
          <p:nvPr>
            <p:ph type="sldNum" sz="quarter" idx="10"/>
          </p:nvPr>
        </p:nvSpPr>
        <p:spPr/>
        <p:txBody>
          <a:bodyPr/>
          <a:lstStyle/>
          <a:p>
            <a:fld id="{15C76FDF-7A5E-41EA-94EA-C9339F0C42BE}" type="slidenum">
              <a:rPr lang="nl-NL" smtClean="0"/>
              <a:pPr/>
              <a:t>22</a:t>
            </a:fld>
            <a:endParaRPr lang="nl-NL"/>
          </a:p>
        </p:txBody>
      </p:sp>
    </p:spTree>
    <p:extLst>
      <p:ext uri="{BB962C8B-B14F-4D97-AF65-F5344CB8AC3E}">
        <p14:creationId xmlns:p14="http://schemas.microsoft.com/office/powerpoint/2010/main" xmlns="" val="2657581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Korting N geldt voor goed</a:t>
            </a:r>
            <a:r>
              <a:rPr lang="nl-NL" baseline="0" dirty="0" smtClean="0"/>
              <a:t> ontwikkelde groenbemester met N-opname van 80 kg in bovengrondse delen.  Door vroege zaai uiterlijk 2</a:t>
            </a:r>
            <a:r>
              <a:rPr lang="nl-NL" baseline="30000" dirty="0" smtClean="0"/>
              <a:t>e</a:t>
            </a:r>
            <a:r>
              <a:rPr lang="nl-NL" baseline="0" dirty="0" smtClean="0"/>
              <a:t> helft aug of oogst </a:t>
            </a:r>
            <a:r>
              <a:rPr lang="nl-NL" baseline="0" dirty="0" err="1" smtClean="0"/>
              <a:t>dekvrucht</a:t>
            </a:r>
            <a:r>
              <a:rPr lang="nl-NL" baseline="0" dirty="0" smtClean="0"/>
              <a:t> en gunstige groeiomstandigheden nazomer-herfst.</a:t>
            </a:r>
          </a:p>
          <a:p>
            <a:endParaRPr lang="nl-NL" baseline="0" dirty="0" smtClean="0"/>
          </a:p>
          <a:p>
            <a:r>
              <a:rPr lang="nl-NL" baseline="0" dirty="0" smtClean="0"/>
              <a:t>Kruisbloemigen zijn gele mosterd, bladrammenas, </a:t>
            </a:r>
            <a:r>
              <a:rPr lang="nl-NL" baseline="0" dirty="0" err="1" smtClean="0"/>
              <a:t>bladkool</a:t>
            </a:r>
            <a:endParaRPr lang="nl-NL" baseline="0" dirty="0" smtClean="0"/>
          </a:p>
          <a:p>
            <a:r>
              <a:rPr lang="nl-NL" baseline="0" dirty="0" smtClean="0"/>
              <a:t>Afgevroren groenbemester, maar in voorjaar ondergewerkt = nalevering herfst.</a:t>
            </a:r>
          </a:p>
          <a:p>
            <a:r>
              <a:rPr lang="nl-NL" baseline="0" dirty="0" smtClean="0"/>
              <a:t>Voorjaar onderwerken is voor ½ maart.</a:t>
            </a:r>
          </a:p>
          <a:p>
            <a:endParaRPr lang="nl-NL" baseline="0" dirty="0" smtClean="0"/>
          </a:p>
          <a:p>
            <a:r>
              <a:rPr lang="nl-NL" baseline="0" dirty="0" smtClean="0"/>
              <a:t>Vrijwel alle gewassen ca. ½ van de </a:t>
            </a:r>
            <a:r>
              <a:rPr lang="nl-NL" baseline="0" dirty="0" err="1" smtClean="0"/>
              <a:t>ds</a:t>
            </a:r>
            <a:r>
              <a:rPr lang="nl-NL" baseline="0" dirty="0" smtClean="0"/>
              <a:t> in wortels en stoppels en ½ in bovengrondse massa. Uitzondering is rogge met 30% </a:t>
            </a:r>
            <a:r>
              <a:rPr lang="nl-NL" baseline="0" dirty="0" err="1" smtClean="0"/>
              <a:t>ds</a:t>
            </a:r>
            <a:r>
              <a:rPr lang="nl-NL" baseline="0" dirty="0" smtClean="0"/>
              <a:t> in wortels en stoppel. Rogge laat gezaaid zal niet veel meer investeren in wortelgroei, maar in bovengrondse massa (generatief). Meerjarige gewassen (bijv. raaigras) juist meer dan gemiddeld meer biomassa ondergronds.</a:t>
            </a:r>
            <a:endParaRPr lang="nl-NL" dirty="0"/>
          </a:p>
        </p:txBody>
      </p:sp>
      <p:sp>
        <p:nvSpPr>
          <p:cNvPr id="4" name="Tijdelijke aanduiding voor dianummer 3"/>
          <p:cNvSpPr>
            <a:spLocks noGrp="1"/>
          </p:cNvSpPr>
          <p:nvPr>
            <p:ph type="sldNum" sz="quarter" idx="10"/>
          </p:nvPr>
        </p:nvSpPr>
        <p:spPr/>
        <p:txBody>
          <a:bodyPr/>
          <a:lstStyle/>
          <a:p>
            <a:fld id="{15C76FDF-7A5E-41EA-94EA-C9339F0C42BE}" type="slidenum">
              <a:rPr lang="nl-NL" smtClean="0"/>
              <a:pPr/>
              <a:t>23</a:t>
            </a:fld>
            <a:endParaRPr lang="nl-NL"/>
          </a:p>
        </p:txBody>
      </p:sp>
    </p:spTree>
    <p:extLst>
      <p:ext uri="{BB962C8B-B14F-4D97-AF65-F5344CB8AC3E}">
        <p14:creationId xmlns:p14="http://schemas.microsoft.com/office/powerpoint/2010/main" xmlns="" val="359944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N-opname niet vlinderbloemigen</a:t>
            </a:r>
            <a:r>
              <a:rPr lang="nl-NL" baseline="0" dirty="0" smtClean="0"/>
              <a:t> in bovengrondse massa 80 kg en voor vlinderbloemigen 40 kg/ha. </a:t>
            </a:r>
            <a:endParaRPr lang="nl-NL" dirty="0"/>
          </a:p>
        </p:txBody>
      </p:sp>
      <p:sp>
        <p:nvSpPr>
          <p:cNvPr id="4" name="Tijdelijke aanduiding voor dianummer 3"/>
          <p:cNvSpPr>
            <a:spLocks noGrp="1"/>
          </p:cNvSpPr>
          <p:nvPr>
            <p:ph type="sldNum" sz="quarter" idx="10"/>
          </p:nvPr>
        </p:nvSpPr>
        <p:spPr/>
        <p:txBody>
          <a:bodyPr/>
          <a:lstStyle/>
          <a:p>
            <a:fld id="{15C76FDF-7A5E-41EA-94EA-C9339F0C42BE}" type="slidenum">
              <a:rPr lang="nl-NL" smtClean="0"/>
              <a:pPr/>
              <a:t>24</a:t>
            </a:fld>
            <a:endParaRPr lang="nl-NL"/>
          </a:p>
        </p:txBody>
      </p:sp>
    </p:spTree>
    <p:extLst>
      <p:ext uri="{BB962C8B-B14F-4D97-AF65-F5344CB8AC3E}">
        <p14:creationId xmlns:p14="http://schemas.microsoft.com/office/powerpoint/2010/main" xmlns="" val="1814098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Rapport effecten bodem- en structuurverbeteraars</a:t>
            </a:r>
            <a:r>
              <a:rPr lang="nl-NL" baseline="0" dirty="0" smtClean="0"/>
              <a:t>; PPO nr. 481 mei 2013. Blz. 10</a:t>
            </a:r>
          </a:p>
          <a:p>
            <a:r>
              <a:rPr lang="nl-NL" baseline="0" dirty="0" smtClean="0"/>
              <a:t>Micro aggregaten gevormd en gestabiliseerd door chemische factoren zoals grootte en bezetting CEC en de aard van de OS (m.n. de hydrofobe organische stof componenten </a:t>
            </a:r>
            <a:r>
              <a:rPr lang="nl-NL" baseline="0" dirty="0" err="1" smtClean="0"/>
              <a:t>agregeren</a:t>
            </a:r>
            <a:r>
              <a:rPr lang="nl-NL" baseline="0" dirty="0" smtClean="0"/>
              <a:t> door een netwerk van onderlinge bindingen de minerale delen tot micro-aggregaten blz. 25)</a:t>
            </a:r>
          </a:p>
          <a:p>
            <a:endParaRPr lang="nl-NL" baseline="0" dirty="0" smtClean="0"/>
          </a:p>
          <a:p>
            <a:r>
              <a:rPr lang="nl-NL" baseline="0" dirty="0" smtClean="0"/>
              <a:t>Hoeveelheid Ca ni de bodem bepaald structuurvorming door de </a:t>
            </a:r>
            <a:r>
              <a:rPr lang="nl-NL" baseline="0" dirty="0" err="1" smtClean="0"/>
              <a:t>iongrootte</a:t>
            </a:r>
            <a:r>
              <a:rPr lang="nl-NL" baseline="0" dirty="0" smtClean="0"/>
              <a:t> dat een brugfunctie heeft tussen CEC van kleidelen onderling, tussen klei en OS en tussen OS onderling (m.n. </a:t>
            </a:r>
            <a:r>
              <a:rPr lang="nl-NL" baseline="0" dirty="0" err="1" smtClean="0"/>
              <a:t>micronivea</a:t>
            </a:r>
            <a:r>
              <a:rPr lang="nl-NL" baseline="0" dirty="0" smtClean="0"/>
              <a:t>). Ca dempt op klei zweleigenschappen) Blz. 74</a:t>
            </a:r>
            <a:endParaRPr lang="nl-NL" dirty="0"/>
          </a:p>
        </p:txBody>
      </p:sp>
      <p:sp>
        <p:nvSpPr>
          <p:cNvPr id="4" name="Tijdelijke aanduiding voor dianummer 3"/>
          <p:cNvSpPr>
            <a:spLocks noGrp="1"/>
          </p:cNvSpPr>
          <p:nvPr>
            <p:ph type="sldNum" sz="quarter" idx="10"/>
          </p:nvPr>
        </p:nvSpPr>
        <p:spPr/>
        <p:txBody>
          <a:bodyPr/>
          <a:lstStyle/>
          <a:p>
            <a:fld id="{15C76FDF-7A5E-41EA-94EA-C9339F0C42BE}" type="slidenum">
              <a:rPr lang="nl-NL" smtClean="0"/>
              <a:pPr/>
              <a:t>5</a:t>
            </a:fld>
            <a:endParaRPr lang="nl-NL"/>
          </a:p>
        </p:txBody>
      </p:sp>
    </p:spTree>
    <p:extLst>
      <p:ext uri="{BB962C8B-B14F-4D97-AF65-F5344CB8AC3E}">
        <p14:creationId xmlns:p14="http://schemas.microsoft.com/office/powerpoint/2010/main" xmlns="" val="26104477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N-richtlijn met </a:t>
            </a:r>
            <a:r>
              <a:rPr lang="nl-NL" dirty="0" err="1" smtClean="0"/>
              <a:t>Nmin</a:t>
            </a:r>
            <a:r>
              <a:rPr lang="nl-NL" dirty="0" smtClean="0"/>
              <a:t> x factor</a:t>
            </a:r>
            <a:r>
              <a:rPr lang="nl-NL" baseline="0" dirty="0" smtClean="0"/>
              <a:t> bijv. Suikerbieten 1,7 dan </a:t>
            </a:r>
            <a:r>
              <a:rPr lang="nl-NL" baseline="0" dirty="0" err="1" smtClean="0"/>
              <a:t>Nmin</a:t>
            </a:r>
            <a:r>
              <a:rPr lang="nl-NL" baseline="0" dirty="0" smtClean="0"/>
              <a:t> nemen minus 1/3 deel van de N-nalevering of bij kruisbloemigen 100% van de N-nalevering. Richtlijn berekenen met aangepaste </a:t>
            </a:r>
            <a:r>
              <a:rPr lang="nl-NL" baseline="0" dirty="0" err="1" smtClean="0"/>
              <a:t>Nmin</a:t>
            </a:r>
            <a:r>
              <a:rPr lang="nl-NL" baseline="0" dirty="0" smtClean="0"/>
              <a:t> en vervolgens 100% (te verwachten) N-nalevering in mindering brengen op advies.</a:t>
            </a:r>
          </a:p>
          <a:p>
            <a:endParaRPr lang="nl-NL" baseline="0" dirty="0" smtClean="0"/>
          </a:p>
          <a:p>
            <a:r>
              <a:rPr lang="nl-NL" baseline="0" dirty="0" smtClean="0"/>
              <a:t>Japanse haver kan 120 kg/ha naleveren (info België)</a:t>
            </a:r>
          </a:p>
          <a:p>
            <a:endParaRPr lang="nl-NL" baseline="0" dirty="0" smtClean="0"/>
          </a:p>
          <a:p>
            <a:r>
              <a:rPr lang="nl-NL" baseline="0" dirty="0" smtClean="0"/>
              <a:t>P kan voor fixatie aan bijv. Ca worden beschermd door opname via groenbemester. De P-organisch is dan beter beschikbaar in het voorjaar.</a:t>
            </a:r>
            <a:endParaRPr lang="nl-NL" dirty="0"/>
          </a:p>
        </p:txBody>
      </p:sp>
      <p:sp>
        <p:nvSpPr>
          <p:cNvPr id="4" name="Tijdelijke aanduiding voor dianummer 3"/>
          <p:cNvSpPr>
            <a:spLocks noGrp="1"/>
          </p:cNvSpPr>
          <p:nvPr>
            <p:ph type="sldNum" sz="quarter" idx="10"/>
          </p:nvPr>
        </p:nvSpPr>
        <p:spPr/>
        <p:txBody>
          <a:bodyPr/>
          <a:lstStyle/>
          <a:p>
            <a:fld id="{15C76FDF-7A5E-41EA-94EA-C9339F0C42BE}" type="slidenum">
              <a:rPr lang="nl-NL" smtClean="0"/>
              <a:pPr/>
              <a:t>25</a:t>
            </a:fld>
            <a:endParaRPr lang="nl-NL"/>
          </a:p>
        </p:txBody>
      </p:sp>
    </p:spTree>
    <p:extLst>
      <p:ext uri="{BB962C8B-B14F-4D97-AF65-F5344CB8AC3E}">
        <p14:creationId xmlns:p14="http://schemas.microsoft.com/office/powerpoint/2010/main" xmlns="" val="18140984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Rietzwenk</a:t>
            </a:r>
            <a:r>
              <a:rPr lang="nl-NL" baseline="0" dirty="0" smtClean="0"/>
              <a:t> heeft wel een sterke diepe doorworteling</a:t>
            </a:r>
            <a:endParaRPr lang="nl-NL" dirty="0"/>
          </a:p>
        </p:txBody>
      </p:sp>
      <p:sp>
        <p:nvSpPr>
          <p:cNvPr id="4" name="Tijdelijke aanduiding voor dianummer 3"/>
          <p:cNvSpPr>
            <a:spLocks noGrp="1"/>
          </p:cNvSpPr>
          <p:nvPr>
            <p:ph type="sldNum" sz="quarter" idx="10"/>
          </p:nvPr>
        </p:nvSpPr>
        <p:spPr/>
        <p:txBody>
          <a:bodyPr/>
          <a:lstStyle/>
          <a:p>
            <a:fld id="{15C76FDF-7A5E-41EA-94EA-C9339F0C42BE}" type="slidenum">
              <a:rPr lang="nl-NL" smtClean="0"/>
              <a:pPr/>
              <a:t>26</a:t>
            </a:fld>
            <a:endParaRPr lang="nl-NL"/>
          </a:p>
        </p:txBody>
      </p:sp>
    </p:spTree>
    <p:extLst>
      <p:ext uri="{BB962C8B-B14F-4D97-AF65-F5344CB8AC3E}">
        <p14:creationId xmlns:p14="http://schemas.microsoft.com/office/powerpoint/2010/main" xmlns="" val="6829689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smtClean="0"/>
              <a:t>Biofumigatie</a:t>
            </a:r>
            <a:r>
              <a:rPr lang="nl-NL" dirty="0" smtClean="0"/>
              <a:t> </a:t>
            </a:r>
            <a:r>
              <a:rPr lang="nl-NL" dirty="0" err="1" smtClean="0"/>
              <a:t>blends</a:t>
            </a:r>
            <a:r>
              <a:rPr lang="nl-NL" dirty="0" smtClean="0"/>
              <a:t> zijn veelal </a:t>
            </a:r>
            <a:r>
              <a:rPr lang="nl-NL" dirty="0" err="1" smtClean="0"/>
              <a:t>brassica</a:t>
            </a:r>
            <a:r>
              <a:rPr lang="nl-NL" dirty="0" smtClean="0"/>
              <a:t>-soorten (kruisbloemigen waaronder gele mosterd) Vragen ook SO3.</a:t>
            </a:r>
            <a:r>
              <a:rPr lang="nl-NL" baseline="0" dirty="0" smtClean="0"/>
              <a:t> Tijdens de teelt echter aaltjes vermeerdering. Na hakselen toplaag afdichten met plastiek (dichtrollen alleen op lichte grond) om vervluchtiging van werkzame stoffen te voorkomen. Wel een verlaging, maar vermeerdering eerder in seizoen gaf netto toch een uitbreiding. (Lamers en Korthals 2011).</a:t>
            </a:r>
            <a:endParaRPr lang="nl-NL" dirty="0"/>
          </a:p>
        </p:txBody>
      </p:sp>
      <p:sp>
        <p:nvSpPr>
          <p:cNvPr id="4" name="Tijdelijke aanduiding voor dianummer 3"/>
          <p:cNvSpPr>
            <a:spLocks noGrp="1"/>
          </p:cNvSpPr>
          <p:nvPr>
            <p:ph type="sldNum" sz="quarter" idx="10"/>
          </p:nvPr>
        </p:nvSpPr>
        <p:spPr/>
        <p:txBody>
          <a:bodyPr/>
          <a:lstStyle/>
          <a:p>
            <a:fld id="{15C76FDF-7A5E-41EA-94EA-C9339F0C42BE}" type="slidenum">
              <a:rPr lang="nl-NL" smtClean="0"/>
              <a:pPr/>
              <a:t>27</a:t>
            </a:fld>
            <a:endParaRPr lang="nl-NL"/>
          </a:p>
        </p:txBody>
      </p:sp>
    </p:spTree>
    <p:extLst>
      <p:ext uri="{BB962C8B-B14F-4D97-AF65-F5344CB8AC3E}">
        <p14:creationId xmlns:p14="http://schemas.microsoft.com/office/powerpoint/2010/main" xmlns="" val="29318589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Dicht gewas </a:t>
            </a:r>
            <a:r>
              <a:rPr lang="nl-NL" dirty="0" err="1" smtClean="0"/>
              <a:t>Tagetes</a:t>
            </a:r>
            <a:r>
              <a:rPr lang="nl-NL" dirty="0" smtClean="0"/>
              <a:t> </a:t>
            </a:r>
            <a:r>
              <a:rPr lang="nl-NL" dirty="0" err="1" smtClean="0"/>
              <a:t>minuta</a:t>
            </a:r>
            <a:r>
              <a:rPr lang="nl-NL" baseline="0" dirty="0" smtClean="0"/>
              <a:t> kan </a:t>
            </a:r>
            <a:r>
              <a:rPr lang="nl-NL" baseline="0" dirty="0" err="1" smtClean="0"/>
              <a:t>sclerotinia</a:t>
            </a:r>
            <a:r>
              <a:rPr lang="nl-NL" baseline="0" dirty="0" smtClean="0"/>
              <a:t> veroorzaken.</a:t>
            </a:r>
          </a:p>
          <a:p>
            <a:endParaRPr lang="nl-NL" baseline="0" dirty="0" smtClean="0"/>
          </a:p>
          <a:p>
            <a:r>
              <a:rPr lang="nl-NL" baseline="0" dirty="0" smtClean="0"/>
              <a:t>Bladrammenas is ongevoelig voor </a:t>
            </a:r>
            <a:r>
              <a:rPr lang="nl-NL" baseline="0" dirty="0" err="1" smtClean="0"/>
              <a:t>Pythium</a:t>
            </a:r>
            <a:r>
              <a:rPr lang="nl-NL" baseline="0" dirty="0" smtClean="0"/>
              <a:t>, </a:t>
            </a:r>
            <a:r>
              <a:rPr lang="nl-NL" baseline="0" dirty="0" err="1" smtClean="0"/>
              <a:t>Rhizoctonia</a:t>
            </a:r>
            <a:r>
              <a:rPr lang="nl-NL" baseline="0" dirty="0" smtClean="0"/>
              <a:t> </a:t>
            </a:r>
            <a:r>
              <a:rPr lang="nl-NL" baseline="0" dirty="0" err="1" smtClean="0"/>
              <a:t>solani</a:t>
            </a:r>
            <a:r>
              <a:rPr lang="nl-NL" baseline="0" dirty="0" smtClean="0"/>
              <a:t> en knolvoet</a:t>
            </a:r>
            <a:endParaRPr lang="nl-NL" dirty="0"/>
          </a:p>
        </p:txBody>
      </p:sp>
      <p:sp>
        <p:nvSpPr>
          <p:cNvPr id="4" name="Tijdelijke aanduiding voor dianummer 3"/>
          <p:cNvSpPr>
            <a:spLocks noGrp="1"/>
          </p:cNvSpPr>
          <p:nvPr>
            <p:ph type="sldNum" sz="quarter" idx="10"/>
          </p:nvPr>
        </p:nvSpPr>
        <p:spPr/>
        <p:txBody>
          <a:bodyPr/>
          <a:lstStyle/>
          <a:p>
            <a:fld id="{15C76FDF-7A5E-41EA-94EA-C9339F0C42BE}" type="slidenum">
              <a:rPr lang="nl-NL" smtClean="0"/>
              <a:pPr/>
              <a:t>28</a:t>
            </a:fld>
            <a:endParaRPr lang="nl-NL"/>
          </a:p>
        </p:txBody>
      </p:sp>
    </p:spTree>
    <p:extLst>
      <p:ext uri="{BB962C8B-B14F-4D97-AF65-F5344CB8AC3E}">
        <p14:creationId xmlns:p14="http://schemas.microsoft.com/office/powerpoint/2010/main" xmlns="" val="19872893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Tarwehalmdoder</a:t>
            </a:r>
            <a:r>
              <a:rPr lang="nl-NL" baseline="0" dirty="0" smtClean="0"/>
              <a:t> blijft ca. 1 jaar actief. Gras kan een brug in bouwplan vormen tussen 2 graanteelten.</a:t>
            </a:r>
          </a:p>
          <a:p>
            <a:r>
              <a:rPr lang="nl-NL" baseline="0" dirty="0" smtClean="0"/>
              <a:t>Ritnaalden probleem in aardappelen, bieten of maïs.</a:t>
            </a:r>
          </a:p>
          <a:p>
            <a:endParaRPr lang="nl-NL" baseline="0" dirty="0" smtClean="0"/>
          </a:p>
          <a:p>
            <a:endParaRPr lang="nl-NL" dirty="0"/>
          </a:p>
        </p:txBody>
      </p:sp>
      <p:sp>
        <p:nvSpPr>
          <p:cNvPr id="4" name="Tijdelijke aanduiding voor dianummer 3"/>
          <p:cNvSpPr>
            <a:spLocks noGrp="1"/>
          </p:cNvSpPr>
          <p:nvPr>
            <p:ph type="sldNum" sz="quarter" idx="10"/>
          </p:nvPr>
        </p:nvSpPr>
        <p:spPr/>
        <p:txBody>
          <a:bodyPr/>
          <a:lstStyle/>
          <a:p>
            <a:fld id="{15C76FDF-7A5E-41EA-94EA-C9339F0C42BE}" type="slidenum">
              <a:rPr lang="nl-NL" smtClean="0"/>
              <a:pPr/>
              <a:t>29</a:t>
            </a:fld>
            <a:endParaRPr lang="nl-NL"/>
          </a:p>
        </p:txBody>
      </p:sp>
    </p:spTree>
    <p:extLst>
      <p:ext uri="{BB962C8B-B14F-4D97-AF65-F5344CB8AC3E}">
        <p14:creationId xmlns:p14="http://schemas.microsoft.com/office/powerpoint/2010/main" xmlns="" val="11652333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http://www.kennisakker.nl/kenniscentrum/document/effecten-van-grondbewerking-op-bodem-en-productie </a:t>
            </a:r>
          </a:p>
          <a:p>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15C76FDF-7A5E-41EA-94EA-C9339F0C42BE}" type="slidenum">
              <a:rPr lang="nl-NL" smtClean="0"/>
              <a:pPr/>
              <a:t>30</a:t>
            </a:fld>
            <a:endParaRPr lang="nl-NL"/>
          </a:p>
        </p:txBody>
      </p:sp>
    </p:spTree>
    <p:extLst>
      <p:ext uri="{BB962C8B-B14F-4D97-AF65-F5344CB8AC3E}">
        <p14:creationId xmlns:p14="http://schemas.microsoft.com/office/powerpoint/2010/main" xmlns="" val="12543401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90478">
              <a:defRPr/>
            </a:pPr>
            <a:r>
              <a:rPr lang="nl-NL" dirty="0" err="1" smtClean="0"/>
              <a:t>Conservation</a:t>
            </a:r>
            <a:r>
              <a:rPr lang="nl-NL" dirty="0" smtClean="0"/>
              <a:t> </a:t>
            </a:r>
            <a:r>
              <a:rPr lang="nl-NL" dirty="0" err="1" smtClean="0"/>
              <a:t>Agriculture</a:t>
            </a:r>
            <a:endParaRPr lang="nl-NL" dirty="0" smtClean="0"/>
          </a:p>
          <a:p>
            <a:endParaRPr lang="nl-NL" dirty="0" smtClean="0"/>
          </a:p>
          <a:p>
            <a:pPr defTabSz="990478">
              <a:defRPr/>
            </a:pPr>
            <a:r>
              <a:rPr lang="nl-NL" dirty="0" smtClean="0"/>
              <a:t>In de praktijk wordt over het algemeen in dit systeem in Nederland gebruik gemaakt van een spoorbreedte van 315 of 320 cm, omdat met deze trekkers en werktuigen vervoer over de weg mogelijk is. Naast deze spoorbreedte zijn natuurlijk ook 150 cm of 225 cm spoorbreedtes mogelijk, maar dit kost meer ruimte aan rijpaden. Wel moeten alle machines worden afgestemd op de gekozen werkbreedte. Een mogelijkheid om toch gebruik te maken van rijpaden en de bodemoppervlakte optimaal te benutten, is het gebruik van vaste rijpaden in combinatie met grotere werkbreedte. Hiervoor is er geen (dure) aanpassing nodig van de spoorbreedte van de trekker.</a:t>
            </a:r>
          </a:p>
          <a:p>
            <a:endParaRPr lang="nl-NL" dirty="0"/>
          </a:p>
        </p:txBody>
      </p:sp>
      <p:sp>
        <p:nvSpPr>
          <p:cNvPr id="4" name="Tijdelijke aanduiding voor dianummer 3"/>
          <p:cNvSpPr>
            <a:spLocks noGrp="1"/>
          </p:cNvSpPr>
          <p:nvPr>
            <p:ph type="sldNum" sz="quarter" idx="10"/>
          </p:nvPr>
        </p:nvSpPr>
        <p:spPr/>
        <p:txBody>
          <a:bodyPr/>
          <a:lstStyle/>
          <a:p>
            <a:fld id="{15C76FDF-7A5E-41EA-94EA-C9339F0C42BE}" type="slidenum">
              <a:rPr lang="nl-NL" smtClean="0"/>
              <a:pPr/>
              <a:t>33</a:t>
            </a:fld>
            <a:endParaRPr lang="nl-NL"/>
          </a:p>
        </p:txBody>
      </p:sp>
    </p:spTree>
    <p:extLst>
      <p:ext uri="{BB962C8B-B14F-4D97-AF65-F5344CB8AC3E}">
        <p14:creationId xmlns:p14="http://schemas.microsoft.com/office/powerpoint/2010/main" xmlns="" val="14023421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90478">
              <a:defRPr/>
            </a:pPr>
            <a:r>
              <a:rPr lang="nl-NL" dirty="0" smtClean="0"/>
              <a:t>Bij ploegen is het aandeel grond lager en het aandeel lucht groter dan in het minimale (niet geploegde object). Het vochtaandeel is lager in geploegde grond; dat blijkt ook uit vochtmetingen genomen in de laag 0-30 cm in het voorjaar. Dit heeft consequenties voor de opwarming van de grond en het optimale tijdstip voor grondbewerking waarvoor de grond voldoende droog moet zijn. Geploegde grond is duidelijk vroeger te bewerken door het lagere vochtgehalte en sneller opgewarmd dan niet geploegde grond.</a:t>
            </a:r>
          </a:p>
          <a:p>
            <a:endParaRPr lang="nl-NL" dirty="0"/>
          </a:p>
        </p:txBody>
      </p:sp>
      <p:sp>
        <p:nvSpPr>
          <p:cNvPr id="4" name="Tijdelijke aanduiding voor dianummer 3"/>
          <p:cNvSpPr>
            <a:spLocks noGrp="1"/>
          </p:cNvSpPr>
          <p:nvPr>
            <p:ph type="sldNum" sz="quarter" idx="10"/>
          </p:nvPr>
        </p:nvSpPr>
        <p:spPr/>
        <p:txBody>
          <a:bodyPr/>
          <a:lstStyle/>
          <a:p>
            <a:fld id="{15C76FDF-7A5E-41EA-94EA-C9339F0C42BE}" type="slidenum">
              <a:rPr lang="nl-NL" smtClean="0"/>
              <a:pPr/>
              <a:t>34</a:t>
            </a:fld>
            <a:endParaRPr lang="nl-NL"/>
          </a:p>
        </p:txBody>
      </p:sp>
    </p:spTree>
    <p:extLst>
      <p:ext uri="{BB962C8B-B14F-4D97-AF65-F5344CB8AC3E}">
        <p14:creationId xmlns:p14="http://schemas.microsoft.com/office/powerpoint/2010/main" xmlns="" val="29692917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300" dirty="0" smtClean="0"/>
              <a:t>NKG geeft ook een hogere</a:t>
            </a:r>
          </a:p>
          <a:p>
            <a:r>
              <a:rPr lang="nl-NL" sz="1300" dirty="0" smtClean="0"/>
              <a:t>infiltratiesnelheid van regenwater. Dit</a:t>
            </a:r>
          </a:p>
          <a:p>
            <a:r>
              <a:rPr lang="nl-NL" sz="1300" dirty="0" smtClean="0"/>
              <a:t>wordt mogelijk gemaakt door het in stand</a:t>
            </a:r>
          </a:p>
          <a:p>
            <a:r>
              <a:rPr lang="nl-NL" sz="1300" dirty="0" smtClean="0"/>
              <a:t>blijven van wormengangen van verticaal</a:t>
            </a:r>
          </a:p>
          <a:p>
            <a:r>
              <a:rPr lang="nl-NL" sz="1300" dirty="0" smtClean="0"/>
              <a:t>levende regenwormen. </a:t>
            </a:r>
            <a:endParaRPr lang="nl-NL" dirty="0"/>
          </a:p>
        </p:txBody>
      </p:sp>
      <p:sp>
        <p:nvSpPr>
          <p:cNvPr id="4" name="Tijdelijke aanduiding voor dianummer 3"/>
          <p:cNvSpPr>
            <a:spLocks noGrp="1"/>
          </p:cNvSpPr>
          <p:nvPr>
            <p:ph type="sldNum" sz="quarter" idx="10"/>
          </p:nvPr>
        </p:nvSpPr>
        <p:spPr/>
        <p:txBody>
          <a:bodyPr/>
          <a:lstStyle/>
          <a:p>
            <a:fld id="{15C76FDF-7A5E-41EA-94EA-C9339F0C42BE}" type="slidenum">
              <a:rPr lang="nl-NL" smtClean="0"/>
              <a:pPr/>
              <a:t>35</a:t>
            </a:fld>
            <a:endParaRPr lang="nl-NL"/>
          </a:p>
        </p:txBody>
      </p:sp>
    </p:spTree>
    <p:extLst>
      <p:ext uri="{BB962C8B-B14F-4D97-AF65-F5344CB8AC3E}">
        <p14:creationId xmlns:p14="http://schemas.microsoft.com/office/powerpoint/2010/main" xmlns="" val="29198723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15C76FDF-7A5E-41EA-94EA-C9339F0C42BE}" type="slidenum">
              <a:rPr lang="nl-NL" smtClean="0"/>
              <a:pPr/>
              <a:t>37</a:t>
            </a:fld>
            <a:endParaRPr lang="nl-NL"/>
          </a:p>
        </p:txBody>
      </p:sp>
    </p:spTree>
    <p:extLst>
      <p:ext uri="{BB962C8B-B14F-4D97-AF65-F5344CB8AC3E}">
        <p14:creationId xmlns:p14="http://schemas.microsoft.com/office/powerpoint/2010/main" xmlns="" val="2736937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15C76FDF-7A5E-41EA-94EA-C9339F0C42BE}" type="slidenum">
              <a:rPr lang="nl-NL" smtClean="0"/>
              <a:pPr/>
              <a:t>6</a:t>
            </a:fld>
            <a:endParaRPr lang="nl-NL"/>
          </a:p>
        </p:txBody>
      </p:sp>
    </p:spTree>
    <p:extLst>
      <p:ext uri="{BB962C8B-B14F-4D97-AF65-F5344CB8AC3E}">
        <p14:creationId xmlns:p14="http://schemas.microsoft.com/office/powerpoint/2010/main" xmlns="" val="23779630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Uit onderzoek blijkt dat de stikstofbehoefte van gewassen de eerste jaren na het stoppen met ploegen 30 kg N/ha hoger ligt. Daarna neemt de mineralisatie toe en komt voor de plant beschikbare stikstof op het niveau van geploegde grond</a:t>
            </a:r>
            <a:endParaRPr lang="nl-NL" dirty="0"/>
          </a:p>
        </p:txBody>
      </p:sp>
      <p:sp>
        <p:nvSpPr>
          <p:cNvPr id="4" name="Tijdelijke aanduiding voor dianummer 3"/>
          <p:cNvSpPr>
            <a:spLocks noGrp="1"/>
          </p:cNvSpPr>
          <p:nvPr>
            <p:ph type="sldNum" sz="quarter" idx="10"/>
          </p:nvPr>
        </p:nvSpPr>
        <p:spPr/>
        <p:txBody>
          <a:bodyPr/>
          <a:lstStyle/>
          <a:p>
            <a:fld id="{15C76FDF-7A5E-41EA-94EA-C9339F0C42BE}" type="slidenum">
              <a:rPr lang="nl-NL" smtClean="0"/>
              <a:pPr/>
              <a:t>38</a:t>
            </a:fld>
            <a:endParaRPr lang="nl-NL"/>
          </a:p>
        </p:txBody>
      </p:sp>
    </p:spTree>
    <p:extLst>
      <p:ext uri="{BB962C8B-B14F-4D97-AF65-F5344CB8AC3E}">
        <p14:creationId xmlns:p14="http://schemas.microsoft.com/office/powerpoint/2010/main" xmlns="" val="9347287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Hoe meer wortels, hoe beter aanwezige voedingsstoffen en vocht door de plant opgenomen kunnen worden. Helaas is er in de Nederlandse bodems vaak sprake van 'slapende grond'. Dit is grond waar de plantenwortels niet in kunnen komen, maar waar zich wel voeding bevindt. Het is zaak deze grond te ontsluiten. Het vermijden van </a:t>
            </a:r>
            <a:r>
              <a:rPr lang="nl-NL" dirty="0" err="1" smtClean="0"/>
              <a:t>compactie</a:t>
            </a:r>
            <a:r>
              <a:rPr lang="nl-NL" dirty="0" smtClean="0"/>
              <a:t> van de bodem door gebruik van vaste rijpaden en lage druk of rupsbanden draagt hieraan in sterke mate bij</a:t>
            </a:r>
            <a:endParaRPr lang="nl-NL" dirty="0"/>
          </a:p>
        </p:txBody>
      </p:sp>
      <p:sp>
        <p:nvSpPr>
          <p:cNvPr id="4" name="Tijdelijke aanduiding voor dianummer 3"/>
          <p:cNvSpPr>
            <a:spLocks noGrp="1"/>
          </p:cNvSpPr>
          <p:nvPr>
            <p:ph type="sldNum" sz="quarter" idx="10"/>
          </p:nvPr>
        </p:nvSpPr>
        <p:spPr/>
        <p:txBody>
          <a:bodyPr/>
          <a:lstStyle/>
          <a:p>
            <a:fld id="{15C76FDF-7A5E-41EA-94EA-C9339F0C42BE}" type="slidenum">
              <a:rPr lang="nl-NL" smtClean="0"/>
              <a:pPr/>
              <a:t>39</a:t>
            </a:fld>
            <a:endParaRPr lang="nl-NL"/>
          </a:p>
        </p:txBody>
      </p:sp>
    </p:spTree>
    <p:extLst>
      <p:ext uri="{BB962C8B-B14F-4D97-AF65-F5344CB8AC3E}">
        <p14:creationId xmlns:p14="http://schemas.microsoft.com/office/powerpoint/2010/main" xmlns="" val="2644334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Opbrengsten Bio</a:t>
            </a:r>
            <a:r>
              <a:rPr lang="nl-NL" baseline="0" dirty="0" smtClean="0"/>
              <a:t> teelt in Lelystad. Eigenlijk de minst salderende teelten scoren hoger bij NKG. NKG opbrengt in % t.o.v. ploegen.</a:t>
            </a:r>
          </a:p>
          <a:p>
            <a:endParaRPr lang="nl-NL" baseline="0" dirty="0" smtClean="0"/>
          </a:p>
          <a:p>
            <a:r>
              <a:rPr lang="nl-NL" baseline="0" dirty="0" smtClean="0"/>
              <a:t>3-4 jaar nodig voor evenwicht (voldoende poriën)</a:t>
            </a:r>
            <a:endParaRPr lang="nl-NL" dirty="0"/>
          </a:p>
        </p:txBody>
      </p:sp>
      <p:sp>
        <p:nvSpPr>
          <p:cNvPr id="4" name="Tijdelijke aanduiding voor dianummer 3"/>
          <p:cNvSpPr>
            <a:spLocks noGrp="1"/>
          </p:cNvSpPr>
          <p:nvPr>
            <p:ph type="sldNum" sz="quarter" idx="10"/>
          </p:nvPr>
        </p:nvSpPr>
        <p:spPr/>
        <p:txBody>
          <a:bodyPr/>
          <a:lstStyle/>
          <a:p>
            <a:fld id="{15C76FDF-7A5E-41EA-94EA-C9339F0C42BE}" type="slidenum">
              <a:rPr lang="nl-NL" smtClean="0"/>
              <a:pPr/>
              <a:t>40</a:t>
            </a:fld>
            <a:endParaRPr lang="nl-NL"/>
          </a:p>
        </p:txBody>
      </p:sp>
    </p:spTree>
    <p:extLst>
      <p:ext uri="{BB962C8B-B14F-4D97-AF65-F5344CB8AC3E}">
        <p14:creationId xmlns:p14="http://schemas.microsoft.com/office/powerpoint/2010/main" xmlns="" val="11420451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Langjarig:</a:t>
            </a:r>
            <a:r>
              <a:rPr lang="nl-NL" baseline="0" dirty="0" smtClean="0"/>
              <a:t> 2010-2015</a:t>
            </a:r>
            <a:endParaRPr lang="nl-NL" dirty="0"/>
          </a:p>
        </p:txBody>
      </p:sp>
      <p:sp>
        <p:nvSpPr>
          <p:cNvPr id="4" name="Tijdelijke aanduiding voor dianummer 3"/>
          <p:cNvSpPr>
            <a:spLocks noGrp="1"/>
          </p:cNvSpPr>
          <p:nvPr>
            <p:ph type="sldNum" sz="quarter" idx="10"/>
          </p:nvPr>
        </p:nvSpPr>
        <p:spPr/>
        <p:txBody>
          <a:bodyPr/>
          <a:lstStyle/>
          <a:p>
            <a:fld id="{15C76FDF-7A5E-41EA-94EA-C9339F0C42BE}" type="slidenum">
              <a:rPr lang="nl-NL" smtClean="0"/>
              <a:pPr/>
              <a:t>41</a:t>
            </a:fld>
            <a:endParaRPr lang="nl-NL"/>
          </a:p>
        </p:txBody>
      </p:sp>
    </p:spTree>
    <p:extLst>
      <p:ext uri="{BB962C8B-B14F-4D97-AF65-F5344CB8AC3E}">
        <p14:creationId xmlns:p14="http://schemas.microsoft.com/office/powerpoint/2010/main" xmlns="" val="37040246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15C76FDF-7A5E-41EA-94EA-C9339F0C42BE}" type="slidenum">
              <a:rPr lang="nl-NL" smtClean="0"/>
              <a:pPr/>
              <a:t>45</a:t>
            </a:fld>
            <a:endParaRPr lang="nl-NL"/>
          </a:p>
        </p:txBody>
      </p:sp>
    </p:spTree>
    <p:extLst>
      <p:ext uri="{BB962C8B-B14F-4D97-AF65-F5344CB8AC3E}">
        <p14:creationId xmlns:p14="http://schemas.microsoft.com/office/powerpoint/2010/main" xmlns="" val="2434493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Tevens bron van organische stof (OS)</a:t>
            </a:r>
            <a:endParaRPr lang="nl-NL" dirty="0"/>
          </a:p>
        </p:txBody>
      </p:sp>
      <p:sp>
        <p:nvSpPr>
          <p:cNvPr id="4" name="Tijdelijke aanduiding voor dianummer 3"/>
          <p:cNvSpPr>
            <a:spLocks noGrp="1"/>
          </p:cNvSpPr>
          <p:nvPr>
            <p:ph type="sldNum" sz="quarter" idx="10"/>
          </p:nvPr>
        </p:nvSpPr>
        <p:spPr/>
        <p:txBody>
          <a:bodyPr/>
          <a:lstStyle/>
          <a:p>
            <a:fld id="{15C76FDF-7A5E-41EA-94EA-C9339F0C42BE}" type="slidenum">
              <a:rPr lang="nl-NL" smtClean="0"/>
              <a:pPr/>
              <a:t>51</a:t>
            </a:fld>
            <a:endParaRPr lang="nl-NL"/>
          </a:p>
        </p:txBody>
      </p:sp>
    </p:spTree>
    <p:extLst>
      <p:ext uri="{BB962C8B-B14F-4D97-AF65-F5344CB8AC3E}">
        <p14:creationId xmlns:p14="http://schemas.microsoft.com/office/powerpoint/2010/main" xmlns="" val="27098711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Onderwerken </a:t>
            </a:r>
            <a:r>
              <a:rPr lang="nl-NL" dirty="0" err="1" smtClean="0"/>
              <a:t>Bactofil</a:t>
            </a:r>
            <a:r>
              <a:rPr lang="nl-NL" dirty="0" smtClean="0"/>
              <a:t> is nodig</a:t>
            </a:r>
            <a:r>
              <a:rPr lang="nl-NL" baseline="0" dirty="0" smtClean="0"/>
              <a:t> om afbraak (van de bacteriën) door </a:t>
            </a:r>
            <a:r>
              <a:rPr lang="nl-NL" baseline="0" dirty="0" err="1" smtClean="0"/>
              <a:t>UV-straling</a:t>
            </a:r>
            <a:r>
              <a:rPr lang="nl-NL" baseline="0" dirty="0" smtClean="0"/>
              <a:t> te voorkomen. </a:t>
            </a:r>
            <a:endParaRPr lang="nl-NL" dirty="0"/>
          </a:p>
        </p:txBody>
      </p:sp>
      <p:sp>
        <p:nvSpPr>
          <p:cNvPr id="4" name="Tijdelijke aanduiding voor dianummer 3"/>
          <p:cNvSpPr>
            <a:spLocks noGrp="1"/>
          </p:cNvSpPr>
          <p:nvPr>
            <p:ph type="sldNum" sz="quarter" idx="10"/>
          </p:nvPr>
        </p:nvSpPr>
        <p:spPr/>
        <p:txBody>
          <a:bodyPr/>
          <a:lstStyle/>
          <a:p>
            <a:fld id="{15C76FDF-7A5E-41EA-94EA-C9339F0C42BE}" type="slidenum">
              <a:rPr lang="nl-NL" smtClean="0"/>
              <a:pPr/>
              <a:t>53</a:t>
            </a:fld>
            <a:endParaRPr lang="nl-NL"/>
          </a:p>
        </p:txBody>
      </p:sp>
    </p:spTree>
    <p:extLst>
      <p:ext uri="{BB962C8B-B14F-4D97-AF65-F5344CB8AC3E}">
        <p14:creationId xmlns:p14="http://schemas.microsoft.com/office/powerpoint/2010/main" xmlns="" val="15811921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smtClean="0"/>
              <a:t>Biochar</a:t>
            </a:r>
            <a:r>
              <a:rPr lang="nl-NL" baseline="0" dirty="0" smtClean="0"/>
              <a:t> </a:t>
            </a:r>
            <a:r>
              <a:rPr lang="nl-NL" dirty="0" smtClean="0"/>
              <a:t>hout</a:t>
            </a:r>
            <a:r>
              <a:rPr lang="nl-NL" baseline="0" dirty="0" smtClean="0"/>
              <a:t> is grof, </a:t>
            </a:r>
            <a:r>
              <a:rPr lang="nl-NL" baseline="0" dirty="0" err="1" smtClean="0"/>
              <a:t>Biochar</a:t>
            </a:r>
            <a:r>
              <a:rPr lang="nl-NL" baseline="0" dirty="0" smtClean="0"/>
              <a:t> norit is fijn, maar in onderzoek ook </a:t>
            </a:r>
            <a:r>
              <a:rPr lang="nl-NL" baseline="0" dirty="0" err="1" smtClean="0"/>
              <a:t>Biochar</a:t>
            </a:r>
            <a:r>
              <a:rPr lang="nl-NL" baseline="0" dirty="0" smtClean="0"/>
              <a:t> ECN en </a:t>
            </a:r>
            <a:r>
              <a:rPr lang="nl-NL" baseline="0" dirty="0" err="1" smtClean="0"/>
              <a:t>Biochar</a:t>
            </a:r>
            <a:r>
              <a:rPr lang="nl-NL" baseline="0" dirty="0" smtClean="0"/>
              <a:t> </a:t>
            </a:r>
            <a:r>
              <a:rPr lang="nl-NL" baseline="0" dirty="0" err="1" smtClean="0"/>
              <a:t>Edenburgh</a:t>
            </a:r>
            <a:r>
              <a:rPr lang="nl-NL" baseline="0" dirty="0" smtClean="0"/>
              <a:t> (later </a:t>
            </a:r>
            <a:r>
              <a:rPr lang="nl-NL" baseline="0" dirty="0" err="1" smtClean="0"/>
              <a:t>Romchar</a:t>
            </a:r>
            <a:r>
              <a:rPr lang="nl-NL" baseline="0" dirty="0" smtClean="0"/>
              <a:t>) opgenomen.</a:t>
            </a:r>
            <a:endParaRPr lang="nl-NL" dirty="0"/>
          </a:p>
        </p:txBody>
      </p:sp>
      <p:sp>
        <p:nvSpPr>
          <p:cNvPr id="4" name="Tijdelijke aanduiding voor dianummer 3"/>
          <p:cNvSpPr>
            <a:spLocks noGrp="1"/>
          </p:cNvSpPr>
          <p:nvPr>
            <p:ph type="sldNum" sz="quarter" idx="10"/>
          </p:nvPr>
        </p:nvSpPr>
        <p:spPr/>
        <p:txBody>
          <a:bodyPr/>
          <a:lstStyle/>
          <a:p>
            <a:fld id="{15C76FDF-7A5E-41EA-94EA-C9339F0C42BE}" type="slidenum">
              <a:rPr lang="nl-NL" smtClean="0"/>
              <a:pPr/>
              <a:t>54</a:t>
            </a:fld>
            <a:endParaRPr lang="nl-NL"/>
          </a:p>
        </p:txBody>
      </p:sp>
    </p:spTree>
    <p:extLst>
      <p:ext uri="{BB962C8B-B14F-4D97-AF65-F5344CB8AC3E}">
        <p14:creationId xmlns:p14="http://schemas.microsoft.com/office/powerpoint/2010/main" xmlns="" val="9235024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Toepassing </a:t>
            </a:r>
            <a:r>
              <a:rPr lang="nl-NL" dirty="0" err="1" smtClean="0"/>
              <a:t>Valthermond</a:t>
            </a:r>
            <a:r>
              <a:rPr lang="nl-NL" baseline="0" dirty="0" smtClean="0"/>
              <a:t> en Vredepeel afkomstig van gesteenten uit Zuid-Duitsland en Noord-Noorwegen i.v.m. K-levering.</a:t>
            </a:r>
            <a:endParaRPr lang="nl-NL" dirty="0"/>
          </a:p>
        </p:txBody>
      </p:sp>
      <p:sp>
        <p:nvSpPr>
          <p:cNvPr id="4" name="Tijdelijke aanduiding voor dianummer 3"/>
          <p:cNvSpPr>
            <a:spLocks noGrp="1"/>
          </p:cNvSpPr>
          <p:nvPr>
            <p:ph type="sldNum" sz="quarter" idx="10"/>
          </p:nvPr>
        </p:nvSpPr>
        <p:spPr/>
        <p:txBody>
          <a:bodyPr/>
          <a:lstStyle/>
          <a:p>
            <a:fld id="{15C76FDF-7A5E-41EA-94EA-C9339F0C42BE}" type="slidenum">
              <a:rPr lang="nl-NL" smtClean="0"/>
              <a:pPr/>
              <a:t>55</a:t>
            </a:fld>
            <a:endParaRPr lang="nl-NL"/>
          </a:p>
        </p:txBody>
      </p:sp>
    </p:spTree>
    <p:extLst>
      <p:ext uri="{BB962C8B-B14F-4D97-AF65-F5344CB8AC3E}">
        <p14:creationId xmlns:p14="http://schemas.microsoft.com/office/powerpoint/2010/main" xmlns="" val="18823666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smtClean="0"/>
              <a:t>Blz</a:t>
            </a:r>
            <a:r>
              <a:rPr lang="nl-NL" dirty="0" smtClean="0"/>
              <a:t> 33-47</a:t>
            </a:r>
            <a:endParaRPr lang="nl-NL" dirty="0"/>
          </a:p>
        </p:txBody>
      </p:sp>
      <p:sp>
        <p:nvSpPr>
          <p:cNvPr id="4" name="Tijdelijke aanduiding voor dianummer 3"/>
          <p:cNvSpPr>
            <a:spLocks noGrp="1"/>
          </p:cNvSpPr>
          <p:nvPr>
            <p:ph type="sldNum" sz="quarter" idx="10"/>
          </p:nvPr>
        </p:nvSpPr>
        <p:spPr/>
        <p:txBody>
          <a:bodyPr/>
          <a:lstStyle/>
          <a:p>
            <a:fld id="{15C76FDF-7A5E-41EA-94EA-C9339F0C42BE}" type="slidenum">
              <a:rPr lang="nl-NL" smtClean="0"/>
              <a:pPr/>
              <a:t>56</a:t>
            </a:fld>
            <a:endParaRPr lang="nl-NL"/>
          </a:p>
        </p:txBody>
      </p:sp>
    </p:spTree>
    <p:extLst>
      <p:ext uri="{BB962C8B-B14F-4D97-AF65-F5344CB8AC3E}">
        <p14:creationId xmlns:p14="http://schemas.microsoft.com/office/powerpoint/2010/main" xmlns="" val="1227988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In de praktijk wordt</a:t>
            </a:r>
            <a:r>
              <a:rPr lang="nl-NL" baseline="0" dirty="0" smtClean="0"/>
              <a:t> bij structuur alleen gedacht aan de bouwvoor. Op zich is dat juist. De textuur is echter ook belangrijk en daarbij de profielopbouw m.b.t. </a:t>
            </a:r>
            <a:r>
              <a:rPr lang="nl-NL" baseline="0" dirty="0" err="1" smtClean="0"/>
              <a:t>percolatie</a:t>
            </a:r>
            <a:r>
              <a:rPr lang="nl-NL" baseline="0" dirty="0" smtClean="0"/>
              <a:t> / infiltratie en capillaire opstijging.</a:t>
            </a:r>
            <a:endParaRPr lang="nl-NL" dirty="0"/>
          </a:p>
        </p:txBody>
      </p:sp>
      <p:sp>
        <p:nvSpPr>
          <p:cNvPr id="4" name="Tijdelijke aanduiding voor dianummer 3"/>
          <p:cNvSpPr>
            <a:spLocks noGrp="1"/>
          </p:cNvSpPr>
          <p:nvPr>
            <p:ph type="sldNum" sz="quarter" idx="10"/>
          </p:nvPr>
        </p:nvSpPr>
        <p:spPr/>
        <p:txBody>
          <a:bodyPr/>
          <a:lstStyle/>
          <a:p>
            <a:fld id="{15C76FDF-7A5E-41EA-94EA-C9339F0C42BE}" type="slidenum">
              <a:rPr lang="nl-NL" smtClean="0"/>
              <a:pPr/>
              <a:t>7</a:t>
            </a:fld>
            <a:endParaRPr lang="nl-NL"/>
          </a:p>
        </p:txBody>
      </p:sp>
    </p:spTree>
    <p:extLst>
      <p:ext uri="{BB962C8B-B14F-4D97-AF65-F5344CB8AC3E}">
        <p14:creationId xmlns:p14="http://schemas.microsoft.com/office/powerpoint/2010/main" xmlns="" val="27496606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ZG= zomergerst. </a:t>
            </a:r>
            <a:r>
              <a:rPr lang="nl-NL" dirty="0" err="1" smtClean="0"/>
              <a:t>Valthermond</a:t>
            </a:r>
            <a:r>
              <a:rPr lang="nl-NL" dirty="0" smtClean="0"/>
              <a:t> Geen positieve</a:t>
            </a:r>
            <a:r>
              <a:rPr lang="nl-NL" baseline="0" dirty="0" smtClean="0"/>
              <a:t> effecten. </a:t>
            </a:r>
            <a:r>
              <a:rPr lang="nl-NL" baseline="0" dirty="0" err="1" smtClean="0"/>
              <a:t>Xurian</a:t>
            </a:r>
            <a:r>
              <a:rPr lang="nl-NL" baseline="0" dirty="0" smtClean="0"/>
              <a:t> en steenmeel lager </a:t>
            </a:r>
            <a:r>
              <a:rPr lang="nl-NL" baseline="0" dirty="0" err="1" smtClean="0"/>
              <a:t>volgerst</a:t>
            </a:r>
            <a:r>
              <a:rPr lang="nl-NL" baseline="0" dirty="0" smtClean="0"/>
              <a:t>-% t.o.v. kunstmest.</a:t>
            </a:r>
          </a:p>
          <a:p>
            <a:endParaRPr lang="nl-NL" baseline="0" dirty="0" smtClean="0"/>
          </a:p>
          <a:p>
            <a:r>
              <a:rPr lang="nl-NL" baseline="0" dirty="0" smtClean="0"/>
              <a:t>Vredepeel: </a:t>
            </a:r>
            <a:endParaRPr lang="nl-NL" dirty="0"/>
          </a:p>
        </p:txBody>
      </p:sp>
      <p:sp>
        <p:nvSpPr>
          <p:cNvPr id="4" name="Tijdelijke aanduiding voor dianummer 3"/>
          <p:cNvSpPr>
            <a:spLocks noGrp="1"/>
          </p:cNvSpPr>
          <p:nvPr>
            <p:ph type="sldNum" sz="quarter" idx="10"/>
          </p:nvPr>
        </p:nvSpPr>
        <p:spPr/>
        <p:txBody>
          <a:bodyPr/>
          <a:lstStyle/>
          <a:p>
            <a:fld id="{15C76FDF-7A5E-41EA-94EA-C9339F0C42BE}" type="slidenum">
              <a:rPr lang="nl-NL" smtClean="0"/>
              <a:pPr/>
              <a:t>57</a:t>
            </a:fld>
            <a:endParaRPr lang="nl-NL"/>
          </a:p>
        </p:txBody>
      </p:sp>
    </p:spTree>
    <p:extLst>
      <p:ext uri="{BB962C8B-B14F-4D97-AF65-F5344CB8AC3E}">
        <p14:creationId xmlns:p14="http://schemas.microsoft.com/office/powerpoint/2010/main" xmlns="" val="39229956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15C76FDF-7A5E-41EA-94EA-C9339F0C42BE}" type="slidenum">
              <a:rPr lang="nl-NL" smtClean="0"/>
              <a:pPr/>
              <a:t>58</a:t>
            </a:fld>
            <a:endParaRPr lang="nl-NL"/>
          </a:p>
        </p:txBody>
      </p:sp>
    </p:spTree>
    <p:extLst>
      <p:ext uri="{BB962C8B-B14F-4D97-AF65-F5344CB8AC3E}">
        <p14:creationId xmlns:p14="http://schemas.microsoft.com/office/powerpoint/2010/main" xmlns="" val="17017456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Gemiddelde doorlatendheid na 15 minuten relatief t.o.v. kunstmest. Kollumerwaard</a:t>
            </a:r>
            <a:r>
              <a:rPr lang="nl-NL" baseline="0" dirty="0" smtClean="0"/>
              <a:t> =0,20, Lelystad =0,172 en </a:t>
            </a:r>
            <a:r>
              <a:rPr lang="nl-NL" baseline="0" dirty="0" err="1" smtClean="0"/>
              <a:t>Westmaas</a:t>
            </a:r>
            <a:r>
              <a:rPr lang="nl-NL" baseline="0" dirty="0" smtClean="0"/>
              <a:t> = 0,018 mm/seconde. Doorlatendheid &lt; 0,01 is te laag.</a:t>
            </a:r>
          </a:p>
          <a:p>
            <a:endParaRPr lang="nl-NL" baseline="0" dirty="0" smtClean="0"/>
          </a:p>
          <a:p>
            <a:r>
              <a:rPr lang="nl-NL" baseline="0" dirty="0" err="1" smtClean="0"/>
              <a:t>Westmaas</a:t>
            </a:r>
            <a:r>
              <a:rPr lang="nl-NL" baseline="0" dirty="0" smtClean="0"/>
              <a:t> </a:t>
            </a:r>
            <a:r>
              <a:rPr lang="nl-NL" baseline="0" dirty="0" err="1" smtClean="0"/>
              <a:t>BactoFil</a:t>
            </a:r>
            <a:r>
              <a:rPr lang="nl-NL" baseline="0" dirty="0" smtClean="0"/>
              <a:t> = 945% en is niet weergegeven. </a:t>
            </a:r>
            <a:r>
              <a:rPr lang="nl-NL" baseline="0" dirty="0" err="1" smtClean="0"/>
              <a:t>Agritips</a:t>
            </a:r>
            <a:r>
              <a:rPr lang="nl-NL" baseline="0" dirty="0" smtClean="0"/>
              <a:t> en PRP-sol lijken hogere </a:t>
            </a:r>
            <a:r>
              <a:rPr lang="nl-NL" baseline="0" dirty="0" err="1" smtClean="0"/>
              <a:t>doorlatenheid</a:t>
            </a:r>
            <a:r>
              <a:rPr lang="nl-NL" baseline="0" dirty="0" smtClean="0"/>
              <a:t> te geven t.o.v. kunstmest.</a:t>
            </a:r>
          </a:p>
          <a:p>
            <a:r>
              <a:rPr lang="nl-NL" baseline="0" dirty="0" smtClean="0"/>
              <a:t>Kollumerwaar tegenovergesteld aan Lelystad. Het algemene beeld is dat behandelingen niet leiden tot hogere berekende doorlatendheid</a:t>
            </a:r>
            <a:endParaRPr lang="nl-NL" dirty="0"/>
          </a:p>
        </p:txBody>
      </p:sp>
      <p:sp>
        <p:nvSpPr>
          <p:cNvPr id="4" name="Tijdelijke aanduiding voor dianummer 3"/>
          <p:cNvSpPr>
            <a:spLocks noGrp="1"/>
          </p:cNvSpPr>
          <p:nvPr>
            <p:ph type="sldNum" sz="quarter" idx="10"/>
          </p:nvPr>
        </p:nvSpPr>
        <p:spPr/>
        <p:txBody>
          <a:bodyPr/>
          <a:lstStyle/>
          <a:p>
            <a:fld id="{15C76FDF-7A5E-41EA-94EA-C9339F0C42BE}" type="slidenum">
              <a:rPr lang="nl-NL" smtClean="0"/>
              <a:pPr/>
              <a:t>59</a:t>
            </a:fld>
            <a:endParaRPr lang="nl-NL"/>
          </a:p>
        </p:txBody>
      </p:sp>
    </p:spTree>
    <p:extLst>
      <p:ext uri="{BB962C8B-B14F-4D97-AF65-F5344CB8AC3E}">
        <p14:creationId xmlns:p14="http://schemas.microsoft.com/office/powerpoint/2010/main" xmlns="" val="37160645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Hogere waarde </a:t>
            </a:r>
            <a:r>
              <a:rPr lang="nl-NL" dirty="0" err="1" smtClean="0"/>
              <a:t>Condit</a:t>
            </a:r>
            <a:r>
              <a:rPr lang="nl-NL" dirty="0" smtClean="0"/>
              <a:t> is mogelijk meetfout</a:t>
            </a:r>
            <a:endParaRPr lang="nl-NL" dirty="0"/>
          </a:p>
        </p:txBody>
      </p:sp>
      <p:sp>
        <p:nvSpPr>
          <p:cNvPr id="4" name="Tijdelijke aanduiding voor dianummer 3"/>
          <p:cNvSpPr>
            <a:spLocks noGrp="1"/>
          </p:cNvSpPr>
          <p:nvPr>
            <p:ph type="sldNum" sz="quarter" idx="10"/>
          </p:nvPr>
        </p:nvSpPr>
        <p:spPr/>
        <p:txBody>
          <a:bodyPr/>
          <a:lstStyle/>
          <a:p>
            <a:fld id="{15C76FDF-7A5E-41EA-94EA-C9339F0C42BE}" type="slidenum">
              <a:rPr lang="nl-NL" smtClean="0"/>
              <a:pPr/>
              <a:t>60</a:t>
            </a:fld>
            <a:endParaRPr lang="nl-NL"/>
          </a:p>
        </p:txBody>
      </p:sp>
    </p:spTree>
    <p:extLst>
      <p:ext uri="{BB962C8B-B14F-4D97-AF65-F5344CB8AC3E}">
        <p14:creationId xmlns:p14="http://schemas.microsoft.com/office/powerpoint/2010/main" xmlns="" val="30838484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Indringweerstand grote</a:t>
            </a:r>
            <a:r>
              <a:rPr lang="nl-NL" baseline="0" dirty="0" smtClean="0"/>
              <a:t> spreiding. Conclusie geldt voor klei en zand.</a:t>
            </a:r>
            <a:endParaRPr lang="nl-NL" dirty="0"/>
          </a:p>
        </p:txBody>
      </p:sp>
      <p:sp>
        <p:nvSpPr>
          <p:cNvPr id="4" name="Tijdelijke aanduiding voor dianummer 3"/>
          <p:cNvSpPr>
            <a:spLocks noGrp="1"/>
          </p:cNvSpPr>
          <p:nvPr>
            <p:ph type="sldNum" sz="quarter" idx="10"/>
          </p:nvPr>
        </p:nvSpPr>
        <p:spPr/>
        <p:txBody>
          <a:bodyPr/>
          <a:lstStyle/>
          <a:p>
            <a:fld id="{15C76FDF-7A5E-41EA-94EA-C9339F0C42BE}" type="slidenum">
              <a:rPr lang="nl-NL" smtClean="0"/>
              <a:pPr/>
              <a:t>61</a:t>
            </a:fld>
            <a:endParaRPr lang="nl-NL"/>
          </a:p>
        </p:txBody>
      </p:sp>
    </p:spTree>
    <p:extLst>
      <p:ext uri="{BB962C8B-B14F-4D97-AF65-F5344CB8AC3E}">
        <p14:creationId xmlns:p14="http://schemas.microsoft.com/office/powerpoint/2010/main" xmlns="" val="41552166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Slemp of dispersie van bodemdelen. </a:t>
            </a:r>
          </a:p>
          <a:p>
            <a:endParaRPr lang="nl-NL" dirty="0"/>
          </a:p>
        </p:txBody>
      </p:sp>
      <p:sp>
        <p:nvSpPr>
          <p:cNvPr id="4" name="Tijdelijke aanduiding voor dianummer 3"/>
          <p:cNvSpPr>
            <a:spLocks noGrp="1"/>
          </p:cNvSpPr>
          <p:nvPr>
            <p:ph type="sldNum" sz="quarter" idx="10"/>
          </p:nvPr>
        </p:nvSpPr>
        <p:spPr/>
        <p:txBody>
          <a:bodyPr/>
          <a:lstStyle/>
          <a:p>
            <a:fld id="{15C76FDF-7A5E-41EA-94EA-C9339F0C42BE}" type="slidenum">
              <a:rPr lang="nl-NL" smtClean="0"/>
              <a:pPr/>
              <a:t>65</a:t>
            </a:fld>
            <a:endParaRPr lang="nl-NL"/>
          </a:p>
        </p:txBody>
      </p:sp>
    </p:spTree>
    <p:extLst>
      <p:ext uri="{BB962C8B-B14F-4D97-AF65-F5344CB8AC3E}">
        <p14:creationId xmlns:p14="http://schemas.microsoft.com/office/powerpoint/2010/main" xmlns="" val="6834815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HWC bepaling</a:t>
            </a:r>
            <a:r>
              <a:rPr lang="nl-NL" baseline="0" dirty="0" smtClean="0"/>
              <a:t> van polysachariden (bindende rol </a:t>
            </a:r>
            <a:r>
              <a:rPr lang="nl-NL" baseline="0" dirty="0" err="1" smtClean="0"/>
              <a:t>aggregaatvorming</a:t>
            </a:r>
            <a:r>
              <a:rPr lang="nl-NL" baseline="0" dirty="0" smtClean="0"/>
              <a:t>) en de fractie hydrofoob OS.</a:t>
            </a:r>
          </a:p>
          <a:p>
            <a:endParaRPr lang="nl-NL" baseline="0" dirty="0" smtClean="0"/>
          </a:p>
          <a:p>
            <a:r>
              <a:rPr lang="nl-NL" baseline="0" dirty="0" smtClean="0"/>
              <a:t>Hydrofobe OS is wel een lastige meting (meetfouten?)</a:t>
            </a:r>
            <a:endParaRPr lang="nl-NL" dirty="0"/>
          </a:p>
        </p:txBody>
      </p:sp>
      <p:sp>
        <p:nvSpPr>
          <p:cNvPr id="4" name="Tijdelijke aanduiding voor dianummer 3"/>
          <p:cNvSpPr>
            <a:spLocks noGrp="1"/>
          </p:cNvSpPr>
          <p:nvPr>
            <p:ph type="sldNum" sz="quarter" idx="10"/>
          </p:nvPr>
        </p:nvSpPr>
        <p:spPr/>
        <p:txBody>
          <a:bodyPr/>
          <a:lstStyle/>
          <a:p>
            <a:fld id="{15C76FDF-7A5E-41EA-94EA-C9339F0C42BE}" type="slidenum">
              <a:rPr lang="nl-NL" smtClean="0"/>
              <a:pPr/>
              <a:t>66</a:t>
            </a:fld>
            <a:endParaRPr lang="nl-NL"/>
          </a:p>
        </p:txBody>
      </p:sp>
    </p:spTree>
    <p:extLst>
      <p:ext uri="{BB962C8B-B14F-4D97-AF65-F5344CB8AC3E}">
        <p14:creationId xmlns:p14="http://schemas.microsoft.com/office/powerpoint/2010/main" xmlns="" val="342957956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Relatief weinig actieve bacteriën en schimmels t.o.v. totale</a:t>
            </a:r>
            <a:r>
              <a:rPr lang="nl-NL" baseline="0" dirty="0" smtClean="0"/>
              <a:t> hoeveelheid. Veel lijden honger en worden pas actief bij meer aanbod van vers makkelijk afbreekbaar materiaal.</a:t>
            </a:r>
            <a:endParaRPr lang="nl-NL" dirty="0"/>
          </a:p>
        </p:txBody>
      </p:sp>
      <p:sp>
        <p:nvSpPr>
          <p:cNvPr id="4" name="Tijdelijke aanduiding voor dianummer 3"/>
          <p:cNvSpPr>
            <a:spLocks noGrp="1"/>
          </p:cNvSpPr>
          <p:nvPr>
            <p:ph type="sldNum" sz="quarter" idx="10"/>
          </p:nvPr>
        </p:nvSpPr>
        <p:spPr/>
        <p:txBody>
          <a:bodyPr/>
          <a:lstStyle/>
          <a:p>
            <a:fld id="{15C76FDF-7A5E-41EA-94EA-C9339F0C42BE}" type="slidenum">
              <a:rPr lang="nl-NL" smtClean="0"/>
              <a:pPr/>
              <a:t>67</a:t>
            </a:fld>
            <a:endParaRPr lang="nl-NL"/>
          </a:p>
        </p:txBody>
      </p:sp>
    </p:spTree>
    <p:extLst>
      <p:ext uri="{BB962C8B-B14F-4D97-AF65-F5344CB8AC3E}">
        <p14:creationId xmlns:p14="http://schemas.microsoft.com/office/powerpoint/2010/main" xmlns="" val="8633879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Prijzen</a:t>
            </a:r>
          </a:p>
          <a:p>
            <a:endParaRPr lang="nl-NL" dirty="0"/>
          </a:p>
        </p:txBody>
      </p:sp>
      <p:sp>
        <p:nvSpPr>
          <p:cNvPr id="4" name="Tijdelijke aanduiding voor dianummer 3"/>
          <p:cNvSpPr>
            <a:spLocks noGrp="1"/>
          </p:cNvSpPr>
          <p:nvPr>
            <p:ph type="sldNum" sz="quarter" idx="10"/>
          </p:nvPr>
        </p:nvSpPr>
        <p:spPr/>
        <p:txBody>
          <a:bodyPr/>
          <a:lstStyle/>
          <a:p>
            <a:fld id="{15C76FDF-7A5E-41EA-94EA-C9339F0C42BE}" type="slidenum">
              <a:rPr lang="nl-NL" smtClean="0"/>
              <a:pPr/>
              <a:t>74</a:t>
            </a:fld>
            <a:endParaRPr lang="nl-NL"/>
          </a:p>
        </p:txBody>
      </p:sp>
    </p:spTree>
    <p:extLst>
      <p:ext uri="{BB962C8B-B14F-4D97-AF65-F5344CB8AC3E}">
        <p14:creationId xmlns:p14="http://schemas.microsoft.com/office/powerpoint/2010/main" xmlns="" val="461206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Voorbeeld van profiel</a:t>
            </a:r>
            <a:r>
              <a:rPr lang="nl-NL" baseline="0" dirty="0" smtClean="0"/>
              <a:t> met ploegzool (verdichting onder bouwvoor 25 cm-mv)</a:t>
            </a:r>
            <a:endParaRPr lang="nl-NL" dirty="0"/>
          </a:p>
        </p:txBody>
      </p:sp>
      <p:sp>
        <p:nvSpPr>
          <p:cNvPr id="4" name="Tijdelijke aanduiding voor dianummer 3"/>
          <p:cNvSpPr>
            <a:spLocks noGrp="1"/>
          </p:cNvSpPr>
          <p:nvPr>
            <p:ph type="sldNum" sz="quarter" idx="10"/>
          </p:nvPr>
        </p:nvSpPr>
        <p:spPr/>
        <p:txBody>
          <a:bodyPr/>
          <a:lstStyle/>
          <a:p>
            <a:fld id="{15C76FDF-7A5E-41EA-94EA-C9339F0C42BE}" type="slidenum">
              <a:rPr lang="nl-NL" smtClean="0"/>
              <a:pPr/>
              <a:t>8</a:t>
            </a:fld>
            <a:endParaRPr lang="nl-NL"/>
          </a:p>
        </p:txBody>
      </p:sp>
    </p:spTree>
    <p:extLst>
      <p:ext uri="{BB962C8B-B14F-4D97-AF65-F5344CB8AC3E}">
        <p14:creationId xmlns:p14="http://schemas.microsoft.com/office/powerpoint/2010/main" xmlns="" val="1606303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90478">
              <a:defRPr/>
            </a:pPr>
            <a:r>
              <a:rPr lang="nl-NL" dirty="0" smtClean="0"/>
              <a:t>Slempgevoeligheid lichte</a:t>
            </a:r>
            <a:r>
              <a:rPr lang="nl-NL" baseline="0" dirty="0" smtClean="0"/>
              <a:t> zavel, slechte bewerkbaarheid zwaardere gronden, stuifschade zand- en dalgrond.</a:t>
            </a:r>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15C76FDF-7A5E-41EA-94EA-C9339F0C42BE}" type="slidenum">
              <a:rPr lang="nl-NL" smtClean="0"/>
              <a:pPr/>
              <a:t>10</a:t>
            </a:fld>
            <a:endParaRPr lang="nl-NL"/>
          </a:p>
        </p:txBody>
      </p:sp>
    </p:spTree>
    <p:extLst>
      <p:ext uri="{BB962C8B-B14F-4D97-AF65-F5344CB8AC3E}">
        <p14:creationId xmlns:p14="http://schemas.microsoft.com/office/powerpoint/2010/main" xmlns="" val="311898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Verschil tussen grond met storende</a:t>
            </a:r>
            <a:r>
              <a:rPr lang="nl-NL" baseline="0" dirty="0" smtClean="0"/>
              <a:t> laag of bodemverdichting (ploegzool) t.o.v. ongestoord profiel. In dit geval 44 mm meer bergen.</a:t>
            </a:r>
            <a:endParaRPr lang="nl-NL" dirty="0"/>
          </a:p>
        </p:txBody>
      </p:sp>
      <p:sp>
        <p:nvSpPr>
          <p:cNvPr id="4" name="Tijdelijke aanduiding voor dianummer 3"/>
          <p:cNvSpPr>
            <a:spLocks noGrp="1"/>
          </p:cNvSpPr>
          <p:nvPr>
            <p:ph type="sldNum" sz="quarter" idx="10"/>
          </p:nvPr>
        </p:nvSpPr>
        <p:spPr/>
        <p:txBody>
          <a:bodyPr/>
          <a:lstStyle/>
          <a:p>
            <a:fld id="{15C76FDF-7A5E-41EA-94EA-C9339F0C42BE}" type="slidenum">
              <a:rPr lang="nl-NL" smtClean="0"/>
              <a:pPr/>
              <a:t>11</a:t>
            </a:fld>
            <a:endParaRPr lang="nl-NL"/>
          </a:p>
        </p:txBody>
      </p:sp>
    </p:spTree>
    <p:extLst>
      <p:ext uri="{BB962C8B-B14F-4D97-AF65-F5344CB8AC3E}">
        <p14:creationId xmlns:p14="http://schemas.microsoft.com/office/powerpoint/2010/main" xmlns="" val="3824228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Zie o.a.</a:t>
            </a:r>
            <a:r>
              <a:rPr lang="nl-NL" baseline="0" dirty="0" smtClean="0"/>
              <a:t> p</a:t>
            </a:r>
            <a:r>
              <a:rPr lang="nl-NL" dirty="0" smtClean="0"/>
              <a:t>resentatie Bert Vermeulen</a:t>
            </a:r>
            <a:r>
              <a:rPr lang="nl-NL" baseline="0" dirty="0" smtClean="0"/>
              <a:t> WUR.</a:t>
            </a:r>
            <a:endParaRPr lang="nl-NL" dirty="0"/>
          </a:p>
        </p:txBody>
      </p:sp>
      <p:sp>
        <p:nvSpPr>
          <p:cNvPr id="4" name="Tijdelijke aanduiding voor dianummer 3"/>
          <p:cNvSpPr>
            <a:spLocks noGrp="1"/>
          </p:cNvSpPr>
          <p:nvPr>
            <p:ph type="sldNum" sz="quarter" idx="10"/>
          </p:nvPr>
        </p:nvSpPr>
        <p:spPr/>
        <p:txBody>
          <a:bodyPr/>
          <a:lstStyle/>
          <a:p>
            <a:fld id="{15C76FDF-7A5E-41EA-94EA-C9339F0C42BE}" type="slidenum">
              <a:rPr lang="nl-NL" smtClean="0"/>
              <a:pPr/>
              <a:t>12</a:t>
            </a:fld>
            <a:endParaRPr lang="nl-NL"/>
          </a:p>
        </p:txBody>
      </p:sp>
    </p:spTree>
    <p:extLst>
      <p:ext uri="{BB962C8B-B14F-4D97-AF65-F5344CB8AC3E}">
        <p14:creationId xmlns:p14="http://schemas.microsoft.com/office/powerpoint/2010/main" xmlns="" val="37752819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Eigenlijk alleen</a:t>
            </a:r>
            <a:r>
              <a:rPr lang="nl-NL" baseline="0" dirty="0" smtClean="0"/>
              <a:t> in bouwvoor en bij NKG alleen in toplaag. Op zand belangrijker (steilere helling lijn)</a:t>
            </a:r>
          </a:p>
          <a:p>
            <a:r>
              <a:rPr lang="nl-NL" baseline="0" dirty="0" smtClean="0"/>
              <a:t>pF2 is veldcapaciteit. </a:t>
            </a:r>
            <a:endParaRPr lang="nl-NL" dirty="0"/>
          </a:p>
        </p:txBody>
      </p:sp>
      <p:sp>
        <p:nvSpPr>
          <p:cNvPr id="4" name="Tijdelijke aanduiding voor dianummer 3"/>
          <p:cNvSpPr>
            <a:spLocks noGrp="1"/>
          </p:cNvSpPr>
          <p:nvPr>
            <p:ph type="sldNum" sz="quarter" idx="10"/>
          </p:nvPr>
        </p:nvSpPr>
        <p:spPr/>
        <p:txBody>
          <a:bodyPr/>
          <a:lstStyle/>
          <a:p>
            <a:fld id="{15C76FDF-7A5E-41EA-94EA-C9339F0C42BE}" type="slidenum">
              <a:rPr lang="nl-NL" smtClean="0"/>
              <a:pPr/>
              <a:t>13</a:t>
            </a:fld>
            <a:endParaRPr lang="nl-NL"/>
          </a:p>
        </p:txBody>
      </p:sp>
    </p:spTree>
    <p:extLst>
      <p:ext uri="{BB962C8B-B14F-4D97-AF65-F5344CB8AC3E}">
        <p14:creationId xmlns:p14="http://schemas.microsoft.com/office/powerpoint/2010/main" xmlns="" val="1744137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6" name="Tijdelijke aanduiding voor dianummer 5"/>
          <p:cNvSpPr>
            <a:spLocks noGrp="1"/>
          </p:cNvSpPr>
          <p:nvPr>
            <p:ph type="sldNum" sz="quarter" idx="12"/>
          </p:nvPr>
        </p:nvSpPr>
        <p:spPr/>
        <p:txBody>
          <a:bodyPr/>
          <a:lstStyle/>
          <a:p>
            <a:fld id="{2A9CA639-C1B2-4A3D-90B9-8141BFA69741}" type="slidenum">
              <a:rPr lang="nl-NL" smtClean="0"/>
              <a:pPr/>
              <a:t>‹nr.›</a:t>
            </a:fld>
            <a:endParaRPr lang="nl-NL"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nl-NL"/>
          </a:p>
        </p:txBody>
      </p:sp>
      <p:sp>
        <p:nvSpPr>
          <p:cNvPr id="6" name="Slide Number Placeholder 5"/>
          <p:cNvSpPr>
            <a:spLocks noGrp="1"/>
          </p:cNvSpPr>
          <p:nvPr>
            <p:ph type="sldNum" sz="quarter" idx="12"/>
          </p:nvPr>
        </p:nvSpPr>
        <p:spPr/>
        <p:txBody>
          <a:bodyPr/>
          <a:lstStyle>
            <a:lvl1pPr>
              <a:defRPr/>
            </a:lvl1pPr>
          </a:lstStyle>
          <a:p>
            <a:pPr>
              <a:defRPr/>
            </a:pPr>
            <a:fld id="{E833B523-6C5D-433A-83FB-F2DCBB397893}" type="slidenum">
              <a:rPr lang="en-US"/>
              <a:pPr>
                <a:defRPr/>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DD904D-B64D-4E50-A4EA-0F9D05E9206B}" type="slidenum">
              <a:rPr lang="nl-NL" smtClean="0"/>
              <a:pPr/>
              <a:t>‹nr.›</a:t>
            </a:fld>
            <a:endParaRPr lang="nl-NL"/>
          </a:p>
        </p:txBody>
      </p:sp>
      <p:pic>
        <p:nvPicPr>
          <p:cNvPr id="7" name="Afbeelding 6" descr="Afbeelding2.jpg"/>
          <p:cNvPicPr>
            <a:picLocks noChangeAspect="1"/>
          </p:cNvPicPr>
          <p:nvPr userDrawn="1"/>
        </p:nvPicPr>
        <p:blipFill>
          <a:blip r:embed="rId4" cstate="print"/>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5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5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6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2339975"/>
            <a:ext cx="7772400" cy="3070225"/>
          </a:xfrm>
          <a:prstGeom prst="rect">
            <a:avLst/>
          </a:prstGeom>
        </p:spPr>
        <p:txBody>
          <a:bodyPr anchor="t"/>
          <a:lstStyle/>
          <a:p>
            <a:pPr marL="0" marR="0" lvl="0" indent="0" algn="ctr" defTabSz="914400" rtl="0" eaLnBrk="1" fontAlgn="auto" latinLnBrk="0" hangingPunct="1">
              <a:lnSpc>
                <a:spcPct val="100000"/>
              </a:lnSpc>
              <a:spcBef>
                <a:spcPct val="0"/>
              </a:spcBef>
              <a:spcAft>
                <a:spcPts val="4200"/>
              </a:spcAft>
              <a:buClrTx/>
              <a:buSzTx/>
              <a:buFontTx/>
              <a:buNone/>
              <a:tabLst/>
              <a:defRPr/>
            </a:pPr>
            <a:r>
              <a:rPr kumimoji="0" lang="en-US" sz="4000" b="0" i="0" u="none" strike="noStrike" kern="1200" cap="none" spc="0" normalizeH="0" baseline="0" noProof="0" dirty="0" err="1" smtClean="0">
                <a:ln>
                  <a:noFill/>
                </a:ln>
                <a:solidFill>
                  <a:srgbClr val="7F7F7F"/>
                </a:solidFill>
                <a:effectLst/>
                <a:uLnTx/>
                <a:uFillTx/>
                <a:latin typeface="Arial Bold" charset="-128"/>
                <a:ea typeface="Arial Bold" charset="-128"/>
                <a:cs typeface="+mj-cs"/>
              </a:rPr>
              <a:t>Bodemstructuur</a:t>
            </a:r>
            <a:r>
              <a:rPr kumimoji="0" lang="en-US" sz="4000" b="0" i="0" u="none" strike="noStrike" kern="1200" cap="none" spc="0" normalizeH="0" baseline="0" noProof="0" dirty="0" smtClean="0">
                <a:ln>
                  <a:noFill/>
                </a:ln>
                <a:solidFill>
                  <a:srgbClr val="7F7F7F"/>
                </a:solidFill>
                <a:effectLst/>
                <a:uLnTx/>
                <a:uFillTx/>
                <a:latin typeface="Arial Bold" charset="-128"/>
                <a:ea typeface="Arial Bold" charset="-128"/>
                <a:cs typeface="+mj-cs"/>
              </a:rPr>
              <a:t/>
            </a:r>
            <a:br>
              <a:rPr kumimoji="0" lang="en-US" sz="4000" b="0" i="0" u="none" strike="noStrike" kern="1200" cap="none" spc="0" normalizeH="0" baseline="0" noProof="0" dirty="0" smtClean="0">
                <a:ln>
                  <a:noFill/>
                </a:ln>
                <a:solidFill>
                  <a:srgbClr val="7F7F7F"/>
                </a:solidFill>
                <a:effectLst/>
                <a:uLnTx/>
                <a:uFillTx/>
                <a:latin typeface="Arial Bold" charset="-128"/>
                <a:ea typeface="Arial Bold" charset="-128"/>
                <a:cs typeface="+mj-cs"/>
              </a:rPr>
            </a:br>
            <a:r>
              <a:rPr kumimoji="0" lang="en-US" sz="4000" b="0" i="0" u="none" strike="noStrike" kern="1200" cap="none" spc="0" normalizeH="0" baseline="0" noProof="0" dirty="0" smtClean="0">
                <a:ln>
                  <a:noFill/>
                </a:ln>
                <a:solidFill>
                  <a:srgbClr val="7F7F7F"/>
                </a:solidFill>
                <a:effectLst/>
                <a:uLnTx/>
                <a:uFillTx/>
                <a:latin typeface="Arial Bold" charset="-128"/>
                <a:ea typeface="Arial Bold" charset="-128"/>
                <a:cs typeface="+mj-cs"/>
              </a:rPr>
              <a:t/>
            </a:r>
            <a:br>
              <a:rPr kumimoji="0" lang="en-US" sz="4000" b="0" i="0" u="none" strike="noStrike" kern="1200" cap="none" spc="0" normalizeH="0" baseline="0" noProof="0" dirty="0" smtClean="0">
                <a:ln>
                  <a:noFill/>
                </a:ln>
                <a:solidFill>
                  <a:srgbClr val="7F7F7F"/>
                </a:solidFill>
                <a:effectLst/>
                <a:uLnTx/>
                <a:uFillTx/>
                <a:latin typeface="Arial Bold" charset="-128"/>
                <a:ea typeface="Arial Bold" charset="-128"/>
                <a:cs typeface="+mj-cs"/>
              </a:rPr>
            </a:br>
            <a:r>
              <a:rPr kumimoji="0" lang="en-US" sz="4000" b="0" i="0" u="none" strike="noStrike" kern="1200" cap="none" spc="0" normalizeH="0" baseline="0" noProof="0" dirty="0" smtClean="0">
                <a:ln>
                  <a:noFill/>
                </a:ln>
                <a:solidFill>
                  <a:srgbClr val="7F7F7F"/>
                </a:solidFill>
                <a:effectLst/>
                <a:uLnTx/>
                <a:uFillTx/>
                <a:latin typeface="Arial Bold" charset="-128"/>
                <a:ea typeface="Arial Bold" charset="-128"/>
                <a:cs typeface="+mj-cs"/>
              </a:rPr>
              <a:t/>
            </a:r>
            <a:br>
              <a:rPr kumimoji="0" lang="en-US" sz="4000" b="0" i="0" u="none" strike="noStrike" kern="1200" cap="none" spc="0" normalizeH="0" baseline="0" noProof="0" dirty="0" smtClean="0">
                <a:ln>
                  <a:noFill/>
                </a:ln>
                <a:solidFill>
                  <a:srgbClr val="7F7F7F"/>
                </a:solidFill>
                <a:effectLst/>
                <a:uLnTx/>
                <a:uFillTx/>
                <a:latin typeface="Arial Bold" charset="-128"/>
                <a:ea typeface="Arial Bold" charset="-128"/>
                <a:cs typeface="+mj-cs"/>
              </a:rPr>
            </a:br>
            <a:endParaRPr kumimoji="0" lang="en-US" sz="2000" b="0" i="0" u="none" strike="noStrike" kern="1200" cap="none" spc="0" normalizeH="0" baseline="0" noProof="0" dirty="0" smtClean="0">
              <a:ln>
                <a:noFill/>
              </a:ln>
              <a:solidFill>
                <a:srgbClr val="7F7F7F"/>
              </a:solidFill>
              <a:effectLst/>
              <a:uLnTx/>
              <a:uFillTx/>
              <a:latin typeface="Arial Bold" charset="-128"/>
              <a:ea typeface="Arial Bold" charset="-128"/>
              <a:cs typeface="+mj-cs"/>
            </a:endParaRPr>
          </a:p>
        </p:txBody>
      </p:sp>
      <p:sp>
        <p:nvSpPr>
          <p:cNvPr id="5" name="Tijdelijke aanduiding voor dianummer 4"/>
          <p:cNvSpPr>
            <a:spLocks noGrp="1"/>
          </p:cNvSpPr>
          <p:nvPr>
            <p:ph type="sldNum" sz="quarter" idx="12"/>
          </p:nvPr>
        </p:nvSpPr>
        <p:spPr/>
        <p:txBody>
          <a:bodyPr/>
          <a:lstStyle/>
          <a:p>
            <a:fld id="{2A9CA639-C1B2-4A3D-90B9-8141BFA69741}" type="slidenum">
              <a:rPr lang="nl-NL" smtClean="0"/>
              <a:pPr/>
              <a:t>1</a:t>
            </a:fld>
            <a:endParaRPr lang="nl-NL"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Bodemstructuur</a:t>
            </a:r>
            <a:endParaRPr lang="nl-NL" dirty="0"/>
          </a:p>
        </p:txBody>
      </p:sp>
      <p:sp>
        <p:nvSpPr>
          <p:cNvPr id="3" name="Tijdelijke aanduiding voor inhoud 2"/>
          <p:cNvSpPr>
            <a:spLocks noGrp="1"/>
          </p:cNvSpPr>
          <p:nvPr>
            <p:ph idx="1"/>
          </p:nvPr>
        </p:nvSpPr>
        <p:spPr/>
        <p:txBody>
          <a:bodyPr/>
          <a:lstStyle/>
          <a:p>
            <a:r>
              <a:rPr lang="nl-NL" dirty="0" smtClean="0"/>
              <a:t>Gevolgen vermindering van fysische bodemvruchtbaarheid en structuur</a:t>
            </a:r>
          </a:p>
          <a:p>
            <a:pPr lvl="1"/>
            <a:r>
              <a:rPr lang="nl-NL" dirty="0" smtClean="0"/>
              <a:t>Slechtere bewerkbaarheid</a:t>
            </a:r>
          </a:p>
          <a:p>
            <a:pPr lvl="1"/>
            <a:r>
              <a:rPr lang="nl-NL" dirty="0" smtClean="0"/>
              <a:t>Minder efficiënt gebruik meststoffen</a:t>
            </a:r>
          </a:p>
          <a:p>
            <a:pPr lvl="1"/>
            <a:r>
              <a:rPr lang="nl-NL" dirty="0" smtClean="0"/>
              <a:t>Risico van uit- en afspoeling van nutriënten</a:t>
            </a:r>
          </a:p>
          <a:p>
            <a:pPr lvl="1"/>
            <a:r>
              <a:rPr lang="nl-NL" dirty="0" smtClean="0"/>
              <a:t>Wateroverlast</a:t>
            </a:r>
          </a:p>
          <a:p>
            <a:pPr lvl="1"/>
            <a:r>
              <a:rPr lang="nl-NL" dirty="0" smtClean="0"/>
              <a:t>Opbrengstdaling</a:t>
            </a:r>
          </a:p>
        </p:txBody>
      </p:sp>
      <p:sp>
        <p:nvSpPr>
          <p:cNvPr id="4" name="Tijdelijke aanduiding voor dianummer 3"/>
          <p:cNvSpPr>
            <a:spLocks noGrp="1"/>
          </p:cNvSpPr>
          <p:nvPr>
            <p:ph type="sldNum" sz="quarter" idx="12"/>
          </p:nvPr>
        </p:nvSpPr>
        <p:spPr/>
        <p:txBody>
          <a:bodyPr/>
          <a:lstStyle/>
          <a:p>
            <a:pPr>
              <a:defRPr/>
            </a:pPr>
            <a:fld id="{E833B523-6C5D-433A-83FB-F2DCBB397893}" type="slidenum">
              <a:rPr lang="en-US" smtClean="0"/>
              <a:pPr>
                <a:defRPr/>
              </a:pPr>
              <a:t>10</a:t>
            </a:fld>
            <a:endParaRPr lang="en-US"/>
          </a:p>
        </p:txBody>
      </p:sp>
    </p:spTree>
    <p:extLst>
      <p:ext uri="{BB962C8B-B14F-4D97-AF65-F5344CB8AC3E}">
        <p14:creationId xmlns:p14="http://schemas.microsoft.com/office/powerpoint/2010/main" xmlns="" val="11742519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pPr>
              <a:defRPr/>
            </a:pPr>
            <a:fld id="{E833B523-6C5D-433A-83FB-F2DCBB397893}" type="slidenum">
              <a:rPr lang="en-US" smtClean="0"/>
              <a:pPr>
                <a:defRPr/>
              </a:pPr>
              <a:t>11</a:t>
            </a:fld>
            <a:endParaRPr lang="en-US"/>
          </a:p>
        </p:txBody>
      </p:sp>
      <p:pic>
        <p:nvPicPr>
          <p:cNvPr id="1945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35696" y="963451"/>
            <a:ext cx="7094959" cy="5318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kstvak 5"/>
          <p:cNvSpPr txBox="1"/>
          <p:nvPr/>
        </p:nvSpPr>
        <p:spPr>
          <a:xfrm>
            <a:off x="6588224" y="5892140"/>
            <a:ext cx="2222916" cy="369332"/>
          </a:xfrm>
          <a:prstGeom prst="rect">
            <a:avLst/>
          </a:prstGeom>
          <a:noFill/>
        </p:spPr>
        <p:txBody>
          <a:bodyPr wrap="none" rtlCol="0">
            <a:spAutoFit/>
          </a:bodyPr>
          <a:lstStyle/>
          <a:p>
            <a:r>
              <a:rPr lang="nl-NL" dirty="0" smtClean="0"/>
              <a:t>Bron: Bert Vermeulen</a:t>
            </a:r>
            <a:endParaRPr lang="nl-NL" dirty="0"/>
          </a:p>
        </p:txBody>
      </p:sp>
    </p:spTree>
    <p:extLst>
      <p:ext uri="{BB962C8B-B14F-4D97-AF65-F5344CB8AC3E}">
        <p14:creationId xmlns:p14="http://schemas.microsoft.com/office/powerpoint/2010/main" xmlns="" val="27336269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Vergroten infiltratie</a:t>
            </a:r>
            <a:endParaRPr lang="nl-NL" dirty="0"/>
          </a:p>
        </p:txBody>
      </p:sp>
      <p:sp>
        <p:nvSpPr>
          <p:cNvPr id="3" name="Tijdelijke aanduiding voor inhoud 2"/>
          <p:cNvSpPr>
            <a:spLocks noGrp="1"/>
          </p:cNvSpPr>
          <p:nvPr>
            <p:ph idx="1"/>
          </p:nvPr>
        </p:nvSpPr>
        <p:spPr/>
        <p:txBody>
          <a:bodyPr/>
          <a:lstStyle/>
          <a:p>
            <a:r>
              <a:rPr lang="nl-NL" dirty="0" smtClean="0"/>
              <a:t>Meer lossere grond (holten/waterberging)</a:t>
            </a:r>
          </a:p>
          <a:p>
            <a:r>
              <a:rPr lang="nl-NL" dirty="0" smtClean="0"/>
              <a:t>Stimuleren </a:t>
            </a:r>
            <a:r>
              <a:rPr lang="nl-NL" dirty="0" err="1" smtClean="0"/>
              <a:t>beworteling</a:t>
            </a:r>
            <a:endParaRPr lang="nl-NL" dirty="0" smtClean="0"/>
          </a:p>
          <a:p>
            <a:pPr lvl="1"/>
            <a:r>
              <a:rPr lang="nl-NL" dirty="0" smtClean="0"/>
              <a:t>Storende lagen opheffen</a:t>
            </a:r>
          </a:p>
          <a:p>
            <a:pPr lvl="1"/>
            <a:r>
              <a:rPr lang="nl-NL" dirty="0" smtClean="0"/>
              <a:t>Doorlopende </a:t>
            </a:r>
            <a:r>
              <a:rPr lang="nl-NL" dirty="0" err="1" smtClean="0"/>
              <a:t>bioporiën</a:t>
            </a:r>
            <a:r>
              <a:rPr lang="nl-NL" dirty="0" smtClean="0"/>
              <a:t> </a:t>
            </a:r>
          </a:p>
          <a:p>
            <a:endParaRPr lang="nl-NL" dirty="0" smtClean="0"/>
          </a:p>
          <a:p>
            <a:r>
              <a:rPr lang="nl-NL" dirty="0" smtClean="0"/>
              <a:t>Groenbemesters</a:t>
            </a:r>
          </a:p>
          <a:p>
            <a:r>
              <a:rPr lang="nl-NL" dirty="0" smtClean="0"/>
              <a:t>Bodemverbeteraars?</a:t>
            </a:r>
            <a:endParaRPr lang="nl-NL" dirty="0"/>
          </a:p>
        </p:txBody>
      </p:sp>
      <p:sp>
        <p:nvSpPr>
          <p:cNvPr id="4" name="Tijdelijke aanduiding voor dianummer 3"/>
          <p:cNvSpPr>
            <a:spLocks noGrp="1"/>
          </p:cNvSpPr>
          <p:nvPr>
            <p:ph type="sldNum" sz="quarter" idx="12"/>
          </p:nvPr>
        </p:nvSpPr>
        <p:spPr/>
        <p:txBody>
          <a:bodyPr/>
          <a:lstStyle/>
          <a:p>
            <a:pPr>
              <a:defRPr/>
            </a:pPr>
            <a:fld id="{E833B523-6C5D-433A-83FB-F2DCBB397893}" type="slidenum">
              <a:rPr lang="en-US" smtClean="0"/>
              <a:pPr>
                <a:defRPr/>
              </a:pPr>
              <a:t>12</a:t>
            </a:fld>
            <a:endParaRPr lang="en-US"/>
          </a:p>
        </p:txBody>
      </p:sp>
    </p:spTree>
    <p:extLst>
      <p:ext uri="{BB962C8B-B14F-4D97-AF65-F5344CB8AC3E}">
        <p14:creationId xmlns:p14="http://schemas.microsoft.com/office/powerpoint/2010/main" xmlns="" val="14630478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pPr>
              <a:defRPr/>
            </a:pPr>
            <a:fld id="{E833B523-6C5D-433A-83FB-F2DCBB397893}" type="slidenum">
              <a:rPr lang="en-US" smtClean="0"/>
              <a:pPr>
                <a:defRPr/>
              </a:pPr>
              <a:t>13</a:t>
            </a:fld>
            <a:endParaRPr lang="en-US"/>
          </a:p>
        </p:txBody>
      </p:sp>
      <p:sp>
        <p:nvSpPr>
          <p:cNvPr id="2" name="Titel 1"/>
          <p:cNvSpPr>
            <a:spLocks noGrp="1"/>
          </p:cNvSpPr>
          <p:nvPr>
            <p:ph type="title"/>
          </p:nvPr>
        </p:nvSpPr>
        <p:spPr/>
        <p:txBody>
          <a:bodyPr>
            <a:normAutofit fontScale="90000"/>
          </a:bodyPr>
          <a:lstStyle/>
          <a:p>
            <a:r>
              <a:rPr lang="nl-NL" dirty="0" smtClean="0"/>
              <a:t>Vergroten </a:t>
            </a:r>
            <a:r>
              <a:rPr lang="nl-NL" dirty="0" err="1" smtClean="0"/>
              <a:t>plantbeschikbaar</a:t>
            </a:r>
            <a:r>
              <a:rPr lang="nl-NL" dirty="0" smtClean="0"/>
              <a:t> volume water door verhogen OS-gehalte</a:t>
            </a:r>
            <a:endParaRPr lang="nl-NL" dirty="0"/>
          </a:p>
        </p:txBody>
      </p:sp>
      <p:pic>
        <p:nvPicPr>
          <p:cNvPr id="1741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63688" y="1556792"/>
            <a:ext cx="7296639" cy="45689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kstvak 6"/>
          <p:cNvSpPr txBox="1"/>
          <p:nvPr/>
        </p:nvSpPr>
        <p:spPr>
          <a:xfrm>
            <a:off x="6084168" y="4944576"/>
            <a:ext cx="2222916" cy="369332"/>
          </a:xfrm>
          <a:prstGeom prst="rect">
            <a:avLst/>
          </a:prstGeom>
          <a:noFill/>
        </p:spPr>
        <p:txBody>
          <a:bodyPr wrap="none" rtlCol="0">
            <a:spAutoFit/>
          </a:bodyPr>
          <a:lstStyle/>
          <a:p>
            <a:r>
              <a:rPr lang="nl-NL" dirty="0" smtClean="0"/>
              <a:t>Bron: Bert Vermeulen</a:t>
            </a:r>
            <a:endParaRPr lang="nl-NL" dirty="0"/>
          </a:p>
        </p:txBody>
      </p:sp>
    </p:spTree>
    <p:extLst>
      <p:ext uri="{BB962C8B-B14F-4D97-AF65-F5344CB8AC3E}">
        <p14:creationId xmlns:p14="http://schemas.microsoft.com/office/powerpoint/2010/main" xmlns="" val="10652717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Organische stof</a:t>
            </a:r>
            <a:endParaRPr lang="nl-NL" dirty="0"/>
          </a:p>
        </p:txBody>
      </p:sp>
      <p:sp>
        <p:nvSpPr>
          <p:cNvPr id="3" name="Tijdelijke aanduiding voor inhoud 2"/>
          <p:cNvSpPr>
            <a:spLocks noGrp="1"/>
          </p:cNvSpPr>
          <p:nvPr>
            <p:ph idx="1"/>
          </p:nvPr>
        </p:nvSpPr>
        <p:spPr>
          <a:xfrm>
            <a:off x="457200" y="1268760"/>
            <a:ext cx="8507288" cy="4857403"/>
          </a:xfrm>
        </p:spPr>
        <p:txBody>
          <a:bodyPr/>
          <a:lstStyle/>
          <a:p>
            <a:r>
              <a:rPr lang="nl-NL" dirty="0" smtClean="0"/>
              <a:t>Kleigrond: betere lucht- en waterhuishouding en bewerkbaarheid</a:t>
            </a:r>
          </a:p>
          <a:p>
            <a:r>
              <a:rPr lang="nl-NL" dirty="0" smtClean="0"/>
              <a:t>Zavelgrond: betere </a:t>
            </a:r>
            <a:r>
              <a:rPr lang="nl-NL" dirty="0"/>
              <a:t>lucht- en waterhuishouding </a:t>
            </a:r>
            <a:r>
              <a:rPr lang="nl-NL" dirty="0" smtClean="0"/>
              <a:t>en minder slempgevoeligheid</a:t>
            </a:r>
          </a:p>
          <a:p>
            <a:r>
              <a:rPr lang="nl-NL" dirty="0" smtClean="0"/>
              <a:t>Zandgrond: meer beschikbaar vocht, vasthouden nutriënten en binding zanddelen</a:t>
            </a:r>
          </a:p>
          <a:p>
            <a:r>
              <a:rPr lang="nl-NL" dirty="0" smtClean="0"/>
              <a:t>Dalgrond: </a:t>
            </a:r>
            <a:r>
              <a:rPr lang="nl-NL" dirty="0"/>
              <a:t>meer beschikbaar vocht </a:t>
            </a:r>
            <a:r>
              <a:rPr lang="nl-NL" dirty="0" smtClean="0"/>
              <a:t>betere binding gronddeeltjes, minder stuifgevoelig</a:t>
            </a:r>
            <a:endParaRPr lang="nl-NL" dirty="0"/>
          </a:p>
        </p:txBody>
      </p:sp>
      <p:sp>
        <p:nvSpPr>
          <p:cNvPr id="4" name="Tijdelijke aanduiding voor dianummer 3"/>
          <p:cNvSpPr>
            <a:spLocks noGrp="1"/>
          </p:cNvSpPr>
          <p:nvPr>
            <p:ph type="sldNum" sz="quarter" idx="12"/>
          </p:nvPr>
        </p:nvSpPr>
        <p:spPr/>
        <p:txBody>
          <a:bodyPr/>
          <a:lstStyle/>
          <a:p>
            <a:pPr>
              <a:defRPr/>
            </a:pPr>
            <a:fld id="{E833B523-6C5D-433A-83FB-F2DCBB397893}" type="slidenum">
              <a:rPr lang="en-US" smtClean="0"/>
              <a:pPr>
                <a:defRPr/>
              </a:pPr>
              <a:t>14</a:t>
            </a:fld>
            <a:endParaRPr lang="en-US"/>
          </a:p>
        </p:txBody>
      </p:sp>
    </p:spTree>
    <p:extLst>
      <p:ext uri="{BB962C8B-B14F-4D97-AF65-F5344CB8AC3E}">
        <p14:creationId xmlns:p14="http://schemas.microsoft.com/office/powerpoint/2010/main" xmlns="" val="4350666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Groenbemesters</a:t>
            </a:r>
            <a:endParaRPr lang="nl-NL" dirty="0"/>
          </a:p>
        </p:txBody>
      </p:sp>
      <p:sp>
        <p:nvSpPr>
          <p:cNvPr id="3" name="Tijdelijke aanduiding voor inhoud 2"/>
          <p:cNvSpPr>
            <a:spLocks noGrp="1"/>
          </p:cNvSpPr>
          <p:nvPr>
            <p:ph idx="1"/>
          </p:nvPr>
        </p:nvSpPr>
        <p:spPr>
          <a:xfrm>
            <a:off x="457200" y="1268760"/>
            <a:ext cx="8229600" cy="4857403"/>
          </a:xfrm>
        </p:spPr>
        <p:txBody>
          <a:bodyPr/>
          <a:lstStyle/>
          <a:p>
            <a:r>
              <a:rPr lang="nl-NL" dirty="0" smtClean="0"/>
              <a:t>Organische stof en bodemstructuur</a:t>
            </a:r>
          </a:p>
          <a:p>
            <a:r>
              <a:rPr lang="nl-NL" dirty="0" smtClean="0"/>
              <a:t>Actieve </a:t>
            </a:r>
            <a:r>
              <a:rPr lang="nl-NL" dirty="0" err="1" smtClean="0"/>
              <a:t>lokking</a:t>
            </a:r>
            <a:r>
              <a:rPr lang="nl-NL" dirty="0" smtClean="0"/>
              <a:t> kan nematodendichtheid verlagen</a:t>
            </a:r>
          </a:p>
          <a:p>
            <a:r>
              <a:rPr lang="nl-NL" dirty="0" smtClean="0"/>
              <a:t>N-binding uit de bodem</a:t>
            </a:r>
          </a:p>
          <a:p>
            <a:r>
              <a:rPr lang="nl-NL" dirty="0" smtClean="0"/>
              <a:t>N-binding uit de lucht (vlinderbloemigen)</a:t>
            </a:r>
          </a:p>
          <a:p>
            <a:r>
              <a:rPr lang="nl-NL" dirty="0" smtClean="0"/>
              <a:t>Beïnvloeding bodem (wortels </a:t>
            </a:r>
            <a:r>
              <a:rPr lang="nl-NL" dirty="0" smtClean="0">
                <a:sym typeface="Wingdings" pitchFamily="2" charset="2"/>
              </a:rPr>
              <a:t> doorworteling, nutriëntenopname en wortel ontwikkelsnelheid en –afbraak)</a:t>
            </a:r>
            <a:endParaRPr lang="nl-NL" dirty="0" smtClean="0"/>
          </a:p>
          <a:p>
            <a:endParaRPr lang="nl-NL" dirty="0"/>
          </a:p>
        </p:txBody>
      </p:sp>
      <p:sp>
        <p:nvSpPr>
          <p:cNvPr id="4" name="Tijdelijke aanduiding voor dianummer 3"/>
          <p:cNvSpPr>
            <a:spLocks noGrp="1"/>
          </p:cNvSpPr>
          <p:nvPr>
            <p:ph type="sldNum" sz="quarter" idx="12"/>
          </p:nvPr>
        </p:nvSpPr>
        <p:spPr/>
        <p:txBody>
          <a:bodyPr/>
          <a:lstStyle/>
          <a:p>
            <a:pPr>
              <a:defRPr/>
            </a:pPr>
            <a:fld id="{E833B523-6C5D-433A-83FB-F2DCBB397893}" type="slidenum">
              <a:rPr lang="en-US" smtClean="0"/>
              <a:pPr>
                <a:defRPr/>
              </a:pPr>
              <a:t>15</a:t>
            </a:fld>
            <a:endParaRPr lang="en-US"/>
          </a:p>
        </p:txBody>
      </p:sp>
    </p:spTree>
    <p:extLst>
      <p:ext uri="{BB962C8B-B14F-4D97-AF65-F5344CB8AC3E}">
        <p14:creationId xmlns:p14="http://schemas.microsoft.com/office/powerpoint/2010/main" xmlns="" val="39238282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Teeltdoel</a:t>
            </a:r>
            <a:endParaRPr lang="nl-NL" dirty="0"/>
          </a:p>
        </p:txBody>
      </p:sp>
      <p:sp>
        <p:nvSpPr>
          <p:cNvPr id="3" name="Tijdelijke aanduiding voor inhoud 2"/>
          <p:cNvSpPr>
            <a:spLocks noGrp="1"/>
          </p:cNvSpPr>
          <p:nvPr>
            <p:ph idx="1"/>
          </p:nvPr>
        </p:nvSpPr>
        <p:spPr/>
        <p:txBody>
          <a:bodyPr/>
          <a:lstStyle/>
          <a:p>
            <a:r>
              <a:rPr lang="nl-NL" dirty="0" smtClean="0"/>
              <a:t>Organische stofvoorziening</a:t>
            </a:r>
          </a:p>
          <a:p>
            <a:r>
              <a:rPr lang="nl-NL" dirty="0" smtClean="0"/>
              <a:t>Verbetering bodemstructuur</a:t>
            </a:r>
          </a:p>
          <a:p>
            <a:r>
              <a:rPr lang="nl-NL" dirty="0" smtClean="0"/>
              <a:t>Bestrijding water- of winderosie</a:t>
            </a:r>
          </a:p>
          <a:p>
            <a:r>
              <a:rPr lang="nl-NL" dirty="0" smtClean="0"/>
              <a:t>Stikstofbinding, -voorziening volggewas</a:t>
            </a:r>
          </a:p>
          <a:p>
            <a:r>
              <a:rPr lang="nl-NL" dirty="0" smtClean="0"/>
              <a:t>Nematodenbestrijding</a:t>
            </a:r>
          </a:p>
          <a:p>
            <a:r>
              <a:rPr lang="nl-NL" dirty="0" smtClean="0"/>
              <a:t>Voederwinning e.d.</a:t>
            </a:r>
          </a:p>
          <a:p>
            <a:endParaRPr lang="nl-NL" dirty="0"/>
          </a:p>
        </p:txBody>
      </p:sp>
      <p:sp>
        <p:nvSpPr>
          <p:cNvPr id="4" name="Tijdelijke aanduiding voor dianummer 3"/>
          <p:cNvSpPr>
            <a:spLocks noGrp="1"/>
          </p:cNvSpPr>
          <p:nvPr>
            <p:ph type="sldNum" sz="quarter" idx="12"/>
          </p:nvPr>
        </p:nvSpPr>
        <p:spPr/>
        <p:txBody>
          <a:bodyPr/>
          <a:lstStyle/>
          <a:p>
            <a:pPr>
              <a:defRPr/>
            </a:pPr>
            <a:fld id="{E833B523-6C5D-433A-83FB-F2DCBB397893}" type="slidenum">
              <a:rPr lang="en-US" smtClean="0"/>
              <a:pPr>
                <a:defRPr/>
              </a:pPr>
              <a:t>16</a:t>
            </a:fld>
            <a:endParaRPr lang="en-US"/>
          </a:p>
        </p:txBody>
      </p:sp>
      <p:sp>
        <p:nvSpPr>
          <p:cNvPr id="5" name="Tekstvak 4"/>
          <p:cNvSpPr txBox="1"/>
          <p:nvPr/>
        </p:nvSpPr>
        <p:spPr>
          <a:xfrm>
            <a:off x="2627784" y="5157192"/>
            <a:ext cx="4411144" cy="523220"/>
          </a:xfrm>
          <a:prstGeom prst="rect">
            <a:avLst/>
          </a:prstGeom>
          <a:noFill/>
        </p:spPr>
        <p:txBody>
          <a:bodyPr wrap="none" rtlCol="0">
            <a:spAutoFit/>
          </a:bodyPr>
          <a:lstStyle/>
          <a:p>
            <a:r>
              <a:rPr lang="nl-NL" sz="2800" dirty="0" smtClean="0"/>
              <a:t>Baten mogen ook wat kosten</a:t>
            </a:r>
            <a:endParaRPr lang="nl-NL" sz="2800" dirty="0"/>
          </a:p>
        </p:txBody>
      </p:sp>
    </p:spTree>
    <p:extLst>
      <p:ext uri="{BB962C8B-B14F-4D97-AF65-F5344CB8AC3E}">
        <p14:creationId xmlns:p14="http://schemas.microsoft.com/office/powerpoint/2010/main" xmlns="" val="25213959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53751"/>
            <a:ext cx="8229600" cy="1143000"/>
          </a:xfrm>
        </p:spPr>
        <p:txBody>
          <a:bodyPr/>
          <a:lstStyle/>
          <a:p>
            <a:r>
              <a:rPr lang="nl-NL" dirty="0" smtClean="0"/>
              <a:t>Zaaiperiode</a:t>
            </a:r>
            <a:endParaRPr lang="nl-NL" dirty="0"/>
          </a:p>
        </p:txBody>
      </p:sp>
      <p:sp>
        <p:nvSpPr>
          <p:cNvPr id="3" name="Tijdelijke aanduiding voor inhoud 2"/>
          <p:cNvSpPr>
            <a:spLocks noGrp="1"/>
          </p:cNvSpPr>
          <p:nvPr>
            <p:ph idx="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pPr>
              <a:defRPr/>
            </a:pPr>
            <a:fld id="{E833B523-6C5D-433A-83FB-F2DCBB397893}" type="slidenum">
              <a:rPr lang="en-US" smtClean="0"/>
              <a:pPr>
                <a:defRPr/>
              </a:pPr>
              <a:t>17</a:t>
            </a:fld>
            <a:endParaRPr lang="en-US"/>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670" y="980728"/>
            <a:ext cx="9161670" cy="44559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436096" y="5436630"/>
            <a:ext cx="3675112" cy="9469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60431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Zaaiperiode</a:t>
            </a:r>
            <a:endParaRPr lang="nl-NL" dirty="0"/>
          </a:p>
        </p:txBody>
      </p:sp>
      <p:graphicFrame>
        <p:nvGraphicFramePr>
          <p:cNvPr id="5" name="Tijdelijke aanduiding voor inhoud 4"/>
          <p:cNvGraphicFramePr>
            <a:graphicFrameLocks noGrp="1"/>
          </p:cNvGraphicFramePr>
          <p:nvPr>
            <p:ph idx="1"/>
            <p:extLst>
              <p:ext uri="{D42A27DB-BD31-4B8C-83A1-F6EECF244321}">
                <p14:modId xmlns:p14="http://schemas.microsoft.com/office/powerpoint/2010/main" xmlns="" val="488681411"/>
              </p:ext>
            </p:extLst>
          </p:nvPr>
        </p:nvGraphicFramePr>
        <p:xfrm>
          <a:off x="323530" y="1844824"/>
          <a:ext cx="8496940" cy="445770"/>
        </p:xfrm>
        <a:graphic>
          <a:graphicData uri="http://schemas.openxmlformats.org/drawingml/2006/table">
            <a:tbl>
              <a:tblPr>
                <a:tableStyleId>{5C22544A-7EE6-4342-B048-85BDC9FD1C3A}</a:tableStyleId>
              </a:tblPr>
              <a:tblGrid>
                <a:gridCol w="1148236"/>
                <a:gridCol w="459294"/>
                <a:gridCol w="459294"/>
                <a:gridCol w="459294"/>
                <a:gridCol w="459294"/>
                <a:gridCol w="459294"/>
                <a:gridCol w="459294"/>
                <a:gridCol w="459294"/>
                <a:gridCol w="459294"/>
                <a:gridCol w="459294"/>
                <a:gridCol w="459294"/>
                <a:gridCol w="459294"/>
                <a:gridCol w="459294"/>
                <a:gridCol w="459294"/>
                <a:gridCol w="459294"/>
                <a:gridCol w="459294"/>
                <a:gridCol w="459294"/>
              </a:tblGrid>
              <a:tr h="216024">
                <a:tc>
                  <a:txBody>
                    <a:bodyPr/>
                    <a:lstStyle/>
                    <a:p>
                      <a:pPr algn="l" fontAlgn="b"/>
                      <a:r>
                        <a:rPr lang="nl-NL" sz="1400" u="none" strike="noStrike" dirty="0">
                          <a:effectLst/>
                        </a:rPr>
                        <a:t> </a:t>
                      </a:r>
                      <a:endParaRPr lang="nl-NL" sz="1400" b="0" i="0" u="none" strike="noStrike" dirty="0">
                        <a:solidFill>
                          <a:srgbClr val="000000"/>
                        </a:solidFill>
                        <a:effectLst/>
                        <a:latin typeface="Calibri"/>
                      </a:endParaRPr>
                    </a:p>
                  </a:txBody>
                  <a:tcPr marL="9525" marR="9525" marT="9525" marB="0" anchor="b"/>
                </a:tc>
                <a:tc gridSpan="2">
                  <a:txBody>
                    <a:bodyPr/>
                    <a:lstStyle/>
                    <a:p>
                      <a:pPr algn="l" fontAlgn="b"/>
                      <a:r>
                        <a:rPr lang="nl-NL" sz="1400" u="none" strike="noStrike">
                          <a:effectLst/>
                        </a:rPr>
                        <a:t>maart</a:t>
                      </a:r>
                      <a:endParaRPr lang="nl-NL" sz="1400" b="0" i="0" u="none" strike="noStrike">
                        <a:solidFill>
                          <a:srgbClr val="000000"/>
                        </a:solidFill>
                        <a:effectLst/>
                        <a:latin typeface="Calibri"/>
                      </a:endParaRPr>
                    </a:p>
                  </a:txBody>
                  <a:tcPr marL="9525" marR="9525" marT="9525" marB="0" anchor="b"/>
                </a:tc>
                <a:tc hMerge="1">
                  <a:txBody>
                    <a:bodyPr/>
                    <a:lstStyle/>
                    <a:p>
                      <a:endParaRPr lang="nl-NL"/>
                    </a:p>
                  </a:txBody>
                  <a:tcPr/>
                </a:tc>
                <a:tc gridSpan="2">
                  <a:txBody>
                    <a:bodyPr/>
                    <a:lstStyle/>
                    <a:p>
                      <a:pPr algn="l" fontAlgn="b"/>
                      <a:r>
                        <a:rPr lang="nl-NL" sz="1400" u="none" strike="noStrike">
                          <a:effectLst/>
                        </a:rPr>
                        <a:t>april</a:t>
                      </a:r>
                      <a:endParaRPr lang="nl-NL" sz="1400" b="0" i="0" u="none" strike="noStrike">
                        <a:solidFill>
                          <a:srgbClr val="000000"/>
                        </a:solidFill>
                        <a:effectLst/>
                        <a:latin typeface="Calibri"/>
                      </a:endParaRPr>
                    </a:p>
                  </a:txBody>
                  <a:tcPr marL="9525" marR="9525" marT="9525" marB="0" anchor="b"/>
                </a:tc>
                <a:tc hMerge="1">
                  <a:txBody>
                    <a:bodyPr/>
                    <a:lstStyle/>
                    <a:p>
                      <a:endParaRPr lang="nl-NL"/>
                    </a:p>
                  </a:txBody>
                  <a:tcPr/>
                </a:tc>
                <a:tc gridSpan="2">
                  <a:txBody>
                    <a:bodyPr/>
                    <a:lstStyle/>
                    <a:p>
                      <a:pPr algn="l" fontAlgn="b"/>
                      <a:r>
                        <a:rPr lang="nl-NL" sz="1400" u="none" strike="noStrike">
                          <a:effectLst/>
                        </a:rPr>
                        <a:t>mei</a:t>
                      </a:r>
                      <a:endParaRPr lang="nl-NL" sz="1400" b="0" i="0" u="none" strike="noStrike">
                        <a:solidFill>
                          <a:srgbClr val="000000"/>
                        </a:solidFill>
                        <a:effectLst/>
                        <a:latin typeface="Calibri"/>
                      </a:endParaRPr>
                    </a:p>
                  </a:txBody>
                  <a:tcPr marL="9525" marR="9525" marT="9525" marB="0" anchor="b"/>
                </a:tc>
                <a:tc hMerge="1">
                  <a:txBody>
                    <a:bodyPr/>
                    <a:lstStyle/>
                    <a:p>
                      <a:endParaRPr lang="nl-NL"/>
                    </a:p>
                  </a:txBody>
                  <a:tcPr/>
                </a:tc>
                <a:tc gridSpan="2">
                  <a:txBody>
                    <a:bodyPr/>
                    <a:lstStyle/>
                    <a:p>
                      <a:pPr algn="l" fontAlgn="b"/>
                      <a:r>
                        <a:rPr lang="nl-NL" sz="1400" u="none" strike="noStrike">
                          <a:effectLst/>
                        </a:rPr>
                        <a:t>juni</a:t>
                      </a:r>
                      <a:endParaRPr lang="nl-NL" sz="1400" b="0" i="0" u="none" strike="noStrike">
                        <a:solidFill>
                          <a:srgbClr val="000000"/>
                        </a:solidFill>
                        <a:effectLst/>
                        <a:latin typeface="Calibri"/>
                      </a:endParaRPr>
                    </a:p>
                  </a:txBody>
                  <a:tcPr marL="9525" marR="9525" marT="9525" marB="0" anchor="b"/>
                </a:tc>
                <a:tc hMerge="1">
                  <a:txBody>
                    <a:bodyPr/>
                    <a:lstStyle/>
                    <a:p>
                      <a:endParaRPr lang="nl-NL"/>
                    </a:p>
                  </a:txBody>
                  <a:tcPr/>
                </a:tc>
                <a:tc gridSpan="2">
                  <a:txBody>
                    <a:bodyPr/>
                    <a:lstStyle/>
                    <a:p>
                      <a:pPr algn="l" fontAlgn="b"/>
                      <a:r>
                        <a:rPr lang="nl-NL" sz="1400" u="none" strike="noStrike">
                          <a:effectLst/>
                        </a:rPr>
                        <a:t>juli</a:t>
                      </a:r>
                      <a:endParaRPr lang="nl-NL" sz="1400" b="0" i="0" u="none" strike="noStrike">
                        <a:solidFill>
                          <a:srgbClr val="000000"/>
                        </a:solidFill>
                        <a:effectLst/>
                        <a:latin typeface="Calibri"/>
                      </a:endParaRPr>
                    </a:p>
                  </a:txBody>
                  <a:tcPr marL="9525" marR="9525" marT="9525" marB="0" anchor="b"/>
                </a:tc>
                <a:tc hMerge="1">
                  <a:txBody>
                    <a:bodyPr/>
                    <a:lstStyle/>
                    <a:p>
                      <a:endParaRPr lang="nl-NL"/>
                    </a:p>
                  </a:txBody>
                  <a:tcPr/>
                </a:tc>
                <a:tc gridSpan="2">
                  <a:txBody>
                    <a:bodyPr/>
                    <a:lstStyle/>
                    <a:p>
                      <a:pPr algn="l" fontAlgn="b"/>
                      <a:r>
                        <a:rPr lang="nl-NL" sz="1400" u="none" strike="noStrike">
                          <a:effectLst/>
                        </a:rPr>
                        <a:t>augustus</a:t>
                      </a:r>
                      <a:endParaRPr lang="nl-NL" sz="1400" b="0" i="0" u="none" strike="noStrike">
                        <a:solidFill>
                          <a:srgbClr val="000000"/>
                        </a:solidFill>
                        <a:effectLst/>
                        <a:latin typeface="Calibri"/>
                      </a:endParaRPr>
                    </a:p>
                  </a:txBody>
                  <a:tcPr marL="9525" marR="9525" marT="9525" marB="0" anchor="b"/>
                </a:tc>
                <a:tc hMerge="1">
                  <a:txBody>
                    <a:bodyPr/>
                    <a:lstStyle/>
                    <a:p>
                      <a:endParaRPr lang="nl-NL"/>
                    </a:p>
                  </a:txBody>
                  <a:tcPr/>
                </a:tc>
                <a:tc gridSpan="2">
                  <a:txBody>
                    <a:bodyPr/>
                    <a:lstStyle/>
                    <a:p>
                      <a:pPr algn="l" fontAlgn="b"/>
                      <a:r>
                        <a:rPr lang="nl-NL" sz="1400" u="none" strike="noStrike">
                          <a:effectLst/>
                        </a:rPr>
                        <a:t>september</a:t>
                      </a:r>
                      <a:endParaRPr lang="nl-NL" sz="1400" b="0" i="0" u="none" strike="noStrike">
                        <a:solidFill>
                          <a:srgbClr val="000000"/>
                        </a:solidFill>
                        <a:effectLst/>
                        <a:latin typeface="Calibri"/>
                      </a:endParaRPr>
                    </a:p>
                  </a:txBody>
                  <a:tcPr marL="9525" marR="9525" marT="9525" marB="0" anchor="b"/>
                </a:tc>
                <a:tc hMerge="1">
                  <a:txBody>
                    <a:bodyPr/>
                    <a:lstStyle/>
                    <a:p>
                      <a:endParaRPr lang="nl-NL"/>
                    </a:p>
                  </a:txBody>
                  <a:tcPr/>
                </a:tc>
                <a:tc gridSpan="2">
                  <a:txBody>
                    <a:bodyPr/>
                    <a:lstStyle/>
                    <a:p>
                      <a:pPr algn="l" fontAlgn="b"/>
                      <a:r>
                        <a:rPr lang="nl-NL" sz="1400" u="none" strike="noStrike">
                          <a:effectLst/>
                        </a:rPr>
                        <a:t>oktober</a:t>
                      </a:r>
                      <a:endParaRPr lang="nl-NL" sz="1400" b="0" i="0" u="none" strike="noStrike">
                        <a:solidFill>
                          <a:srgbClr val="000000"/>
                        </a:solidFill>
                        <a:effectLst/>
                        <a:latin typeface="Calibri"/>
                      </a:endParaRPr>
                    </a:p>
                  </a:txBody>
                  <a:tcPr marL="9525" marR="9525" marT="9525" marB="0" anchor="b"/>
                </a:tc>
                <a:tc hMerge="1">
                  <a:txBody>
                    <a:bodyPr/>
                    <a:lstStyle/>
                    <a:p>
                      <a:endParaRPr lang="nl-NL"/>
                    </a:p>
                  </a:txBody>
                  <a:tcPr/>
                </a:tc>
              </a:tr>
              <a:tr h="190500">
                <a:tc>
                  <a:txBody>
                    <a:bodyPr/>
                    <a:lstStyle/>
                    <a:p>
                      <a:pPr algn="l" fontAlgn="b"/>
                      <a:r>
                        <a:rPr lang="nl-NL" sz="1400" u="none" strike="noStrike">
                          <a:effectLst/>
                        </a:rPr>
                        <a:t>Japanse haver</a:t>
                      </a:r>
                      <a:endParaRPr lang="nl-NL" sz="1400" b="0" i="0" u="none" strike="noStrike">
                        <a:solidFill>
                          <a:srgbClr val="000000"/>
                        </a:solidFill>
                        <a:effectLst/>
                        <a:latin typeface="Calibri"/>
                      </a:endParaRPr>
                    </a:p>
                  </a:txBody>
                  <a:tcPr marL="9525" marR="9525" marT="9525" marB="0" anchor="b"/>
                </a:tc>
                <a:tc>
                  <a:txBody>
                    <a:bodyPr/>
                    <a:lstStyle/>
                    <a:p>
                      <a:pPr algn="l" fontAlgn="b"/>
                      <a:r>
                        <a:rPr lang="nl-NL" sz="1400" u="none" strike="noStrike">
                          <a:effectLst/>
                        </a:rPr>
                        <a:t> </a:t>
                      </a:r>
                      <a:endParaRPr lang="nl-NL" sz="1400" b="0" i="0" u="none" strike="noStrike">
                        <a:solidFill>
                          <a:srgbClr val="000000"/>
                        </a:solidFill>
                        <a:effectLst/>
                        <a:latin typeface="Calibri"/>
                      </a:endParaRPr>
                    </a:p>
                  </a:txBody>
                  <a:tcPr marL="9525" marR="9525" marT="9525" marB="0" anchor="b"/>
                </a:tc>
                <a:tc>
                  <a:txBody>
                    <a:bodyPr/>
                    <a:lstStyle/>
                    <a:p>
                      <a:pPr algn="l" fontAlgn="b"/>
                      <a:r>
                        <a:rPr lang="nl-NL" sz="1400" u="none" strike="noStrike">
                          <a:effectLst/>
                        </a:rPr>
                        <a:t> </a:t>
                      </a:r>
                      <a:endParaRPr lang="nl-NL" sz="1400" b="0" i="0" u="none" strike="noStrike">
                        <a:solidFill>
                          <a:srgbClr val="000000"/>
                        </a:solidFill>
                        <a:effectLst/>
                        <a:latin typeface="Calibri"/>
                      </a:endParaRPr>
                    </a:p>
                  </a:txBody>
                  <a:tcPr marL="9525" marR="9525" marT="9525" marB="0" anchor="b"/>
                </a:tc>
                <a:tc>
                  <a:txBody>
                    <a:bodyPr/>
                    <a:lstStyle/>
                    <a:p>
                      <a:pPr algn="l" fontAlgn="b"/>
                      <a:r>
                        <a:rPr lang="nl-NL" sz="1400" u="none" strike="noStrike">
                          <a:effectLst/>
                        </a:rPr>
                        <a:t> </a:t>
                      </a:r>
                      <a:endParaRPr lang="nl-NL" sz="1400" b="0" i="0" u="none" strike="noStrike">
                        <a:solidFill>
                          <a:srgbClr val="000000"/>
                        </a:solidFill>
                        <a:effectLst/>
                        <a:latin typeface="Calibri"/>
                      </a:endParaRPr>
                    </a:p>
                  </a:txBody>
                  <a:tcPr marL="9525" marR="9525" marT="9525" marB="0" anchor="b"/>
                </a:tc>
                <a:tc>
                  <a:txBody>
                    <a:bodyPr/>
                    <a:lstStyle/>
                    <a:p>
                      <a:pPr algn="l" fontAlgn="b"/>
                      <a:r>
                        <a:rPr lang="nl-NL" sz="1400" u="none" strike="noStrike">
                          <a:effectLst/>
                        </a:rPr>
                        <a:t> </a:t>
                      </a:r>
                      <a:endParaRPr lang="nl-NL" sz="1400" b="0" i="0" u="none" strike="noStrike">
                        <a:solidFill>
                          <a:srgbClr val="000000"/>
                        </a:solidFill>
                        <a:effectLst/>
                        <a:latin typeface="Calibri"/>
                      </a:endParaRPr>
                    </a:p>
                  </a:txBody>
                  <a:tcPr marL="9525" marR="9525" marT="9525" marB="0" anchor="b"/>
                </a:tc>
                <a:tc>
                  <a:txBody>
                    <a:bodyPr/>
                    <a:lstStyle/>
                    <a:p>
                      <a:pPr algn="l" fontAlgn="b"/>
                      <a:r>
                        <a:rPr lang="nl-NL" sz="1400" u="none" strike="noStrike">
                          <a:effectLst/>
                        </a:rPr>
                        <a:t> </a:t>
                      </a:r>
                      <a:endParaRPr lang="nl-NL" sz="1400" b="0" i="0" u="none" strike="noStrike">
                        <a:solidFill>
                          <a:srgbClr val="000000"/>
                        </a:solidFill>
                        <a:effectLst/>
                        <a:latin typeface="Calibri"/>
                      </a:endParaRPr>
                    </a:p>
                  </a:txBody>
                  <a:tcPr marL="9525" marR="9525" marT="9525" marB="0" anchor="b"/>
                </a:tc>
                <a:tc>
                  <a:txBody>
                    <a:bodyPr/>
                    <a:lstStyle/>
                    <a:p>
                      <a:pPr algn="l" fontAlgn="b"/>
                      <a:r>
                        <a:rPr lang="nl-NL" sz="1400" u="none" strike="noStrike">
                          <a:effectLst/>
                        </a:rPr>
                        <a:t> </a:t>
                      </a:r>
                      <a:endParaRPr lang="nl-NL" sz="1400" b="0" i="0" u="none" strike="noStrike">
                        <a:solidFill>
                          <a:srgbClr val="000000"/>
                        </a:solidFill>
                        <a:effectLst/>
                        <a:latin typeface="Calibri"/>
                      </a:endParaRPr>
                    </a:p>
                  </a:txBody>
                  <a:tcPr marL="9525" marR="9525" marT="9525" marB="0" anchor="b"/>
                </a:tc>
                <a:tc>
                  <a:txBody>
                    <a:bodyPr/>
                    <a:lstStyle/>
                    <a:p>
                      <a:pPr algn="l" fontAlgn="b"/>
                      <a:r>
                        <a:rPr lang="nl-NL" sz="1400" u="none" strike="noStrike">
                          <a:effectLst/>
                        </a:rPr>
                        <a:t> </a:t>
                      </a:r>
                      <a:endParaRPr lang="nl-NL" sz="1400" b="0" i="0" u="none" strike="noStrike">
                        <a:solidFill>
                          <a:srgbClr val="000000"/>
                        </a:solidFill>
                        <a:effectLst/>
                        <a:latin typeface="Calibri"/>
                      </a:endParaRPr>
                    </a:p>
                  </a:txBody>
                  <a:tcPr marL="9525" marR="9525" marT="9525" marB="0" anchor="b"/>
                </a:tc>
                <a:tc>
                  <a:txBody>
                    <a:bodyPr/>
                    <a:lstStyle/>
                    <a:p>
                      <a:pPr algn="l" fontAlgn="b"/>
                      <a:r>
                        <a:rPr lang="nl-NL" sz="1400" u="none" strike="noStrike">
                          <a:effectLst/>
                        </a:rPr>
                        <a:t> </a:t>
                      </a:r>
                      <a:endParaRPr lang="nl-NL" sz="1400" b="0" i="0" u="none" strike="noStrike">
                        <a:solidFill>
                          <a:srgbClr val="000000"/>
                        </a:solidFill>
                        <a:effectLst/>
                        <a:latin typeface="Calibri"/>
                      </a:endParaRPr>
                    </a:p>
                  </a:txBody>
                  <a:tcPr marL="9525" marR="9525" marT="9525" marB="0" anchor="b"/>
                </a:tc>
                <a:tc>
                  <a:txBody>
                    <a:bodyPr/>
                    <a:lstStyle/>
                    <a:p>
                      <a:pPr algn="l" fontAlgn="b"/>
                      <a:r>
                        <a:rPr lang="nl-NL" sz="1400" u="none" strike="noStrike">
                          <a:effectLst/>
                        </a:rPr>
                        <a:t> </a:t>
                      </a:r>
                      <a:endParaRPr lang="nl-NL" sz="1400" b="0" i="0" u="none" strike="noStrike">
                        <a:solidFill>
                          <a:srgbClr val="000000"/>
                        </a:solidFill>
                        <a:effectLst/>
                        <a:latin typeface="Calibri"/>
                      </a:endParaRPr>
                    </a:p>
                  </a:txBody>
                  <a:tcPr marL="9525" marR="9525" marT="9525" marB="0" anchor="b"/>
                </a:tc>
                <a:tc>
                  <a:txBody>
                    <a:bodyPr/>
                    <a:lstStyle/>
                    <a:p>
                      <a:pPr algn="l" fontAlgn="b"/>
                      <a:r>
                        <a:rPr lang="nl-NL" sz="1400" u="none" strike="noStrike">
                          <a:effectLst/>
                        </a:rPr>
                        <a:t> </a:t>
                      </a:r>
                      <a:endParaRPr lang="nl-NL" sz="1400" b="0" i="0" u="none" strike="noStrike">
                        <a:solidFill>
                          <a:srgbClr val="000000"/>
                        </a:solidFill>
                        <a:effectLst/>
                        <a:latin typeface="Calibri"/>
                      </a:endParaRPr>
                    </a:p>
                  </a:txBody>
                  <a:tcPr marL="9525" marR="9525" marT="9525" marB="0" anchor="b"/>
                </a:tc>
                <a:tc>
                  <a:txBody>
                    <a:bodyPr/>
                    <a:lstStyle/>
                    <a:p>
                      <a:pPr algn="l" fontAlgn="b"/>
                      <a:r>
                        <a:rPr lang="nl-NL" sz="1400" u="none" strike="noStrike" dirty="0">
                          <a:effectLst/>
                        </a:rPr>
                        <a:t> </a:t>
                      </a:r>
                      <a:endParaRPr lang="nl-NL" sz="1400" b="0" i="0" u="none" strike="noStrike" dirty="0">
                        <a:solidFill>
                          <a:srgbClr val="000000"/>
                        </a:solidFill>
                        <a:effectLst/>
                        <a:latin typeface="Calibri"/>
                      </a:endParaRPr>
                    </a:p>
                  </a:txBody>
                  <a:tcPr marL="9525" marR="9525" marT="9525" marB="0" anchor="b">
                    <a:solidFill>
                      <a:srgbClr val="FF0000"/>
                    </a:solidFill>
                  </a:tcPr>
                </a:tc>
                <a:tc>
                  <a:txBody>
                    <a:bodyPr/>
                    <a:lstStyle/>
                    <a:p>
                      <a:pPr algn="l" fontAlgn="b"/>
                      <a:r>
                        <a:rPr lang="nl-NL" sz="1400" u="none" strike="noStrike" dirty="0">
                          <a:effectLst/>
                        </a:rPr>
                        <a:t> </a:t>
                      </a:r>
                      <a:endParaRPr lang="nl-NL" sz="1400" b="0" i="0" u="none" strike="noStrike" dirty="0">
                        <a:solidFill>
                          <a:srgbClr val="000000"/>
                        </a:solidFill>
                        <a:effectLst/>
                        <a:latin typeface="Calibri"/>
                      </a:endParaRPr>
                    </a:p>
                  </a:txBody>
                  <a:tcPr marL="9525" marR="9525" marT="9525" marB="0" anchor="b">
                    <a:solidFill>
                      <a:srgbClr val="FF0000"/>
                    </a:solidFill>
                  </a:tcPr>
                </a:tc>
                <a:tc>
                  <a:txBody>
                    <a:bodyPr/>
                    <a:lstStyle/>
                    <a:p>
                      <a:pPr algn="l" fontAlgn="b"/>
                      <a:r>
                        <a:rPr lang="nl-NL" sz="1400" u="none" strike="noStrike" dirty="0">
                          <a:effectLst/>
                        </a:rPr>
                        <a:t> </a:t>
                      </a:r>
                      <a:endParaRPr lang="nl-NL" sz="1400" b="0" i="0" u="none" strike="noStrike" dirty="0">
                        <a:solidFill>
                          <a:srgbClr val="000000"/>
                        </a:solidFill>
                        <a:effectLst/>
                        <a:latin typeface="Calibri"/>
                      </a:endParaRPr>
                    </a:p>
                  </a:txBody>
                  <a:tcPr marL="9525" marR="9525" marT="9525" marB="0" anchor="b">
                    <a:solidFill>
                      <a:schemeClr val="accent4">
                        <a:lumMod val="60000"/>
                        <a:lumOff val="40000"/>
                      </a:schemeClr>
                    </a:solidFill>
                  </a:tcPr>
                </a:tc>
                <a:tc>
                  <a:txBody>
                    <a:bodyPr/>
                    <a:lstStyle/>
                    <a:p>
                      <a:pPr algn="l" fontAlgn="b"/>
                      <a:r>
                        <a:rPr lang="nl-NL" sz="1400" u="none" strike="noStrike" dirty="0">
                          <a:effectLst/>
                        </a:rPr>
                        <a:t> </a:t>
                      </a:r>
                      <a:endParaRPr lang="nl-NL" sz="1400" b="0" i="0" u="none" strike="noStrike" dirty="0">
                        <a:solidFill>
                          <a:srgbClr val="000000"/>
                        </a:solidFill>
                        <a:effectLst/>
                        <a:latin typeface="Calibri"/>
                      </a:endParaRPr>
                    </a:p>
                  </a:txBody>
                  <a:tcPr marL="9525" marR="9525" marT="9525" marB="0" anchor="b">
                    <a:solidFill>
                      <a:schemeClr val="accent4">
                        <a:lumMod val="60000"/>
                        <a:lumOff val="40000"/>
                      </a:schemeClr>
                    </a:solidFill>
                  </a:tcPr>
                </a:tc>
                <a:tc>
                  <a:txBody>
                    <a:bodyPr/>
                    <a:lstStyle/>
                    <a:p>
                      <a:pPr algn="l" fontAlgn="b"/>
                      <a:r>
                        <a:rPr lang="nl-NL" sz="1400" u="none" strike="noStrike" dirty="0">
                          <a:effectLst/>
                        </a:rPr>
                        <a:t> </a:t>
                      </a:r>
                      <a:endParaRPr lang="nl-NL" sz="1400" b="0" i="0" u="none" strike="noStrike" dirty="0">
                        <a:solidFill>
                          <a:srgbClr val="000000"/>
                        </a:solidFill>
                        <a:effectLst/>
                        <a:latin typeface="Calibri"/>
                      </a:endParaRPr>
                    </a:p>
                  </a:txBody>
                  <a:tcPr marL="9525" marR="9525" marT="9525" marB="0" anchor="b">
                    <a:solidFill>
                      <a:schemeClr val="accent4">
                        <a:lumMod val="60000"/>
                        <a:lumOff val="40000"/>
                      </a:schemeClr>
                    </a:solidFill>
                  </a:tcPr>
                </a:tc>
                <a:tc>
                  <a:txBody>
                    <a:bodyPr/>
                    <a:lstStyle/>
                    <a:p>
                      <a:pPr algn="l" fontAlgn="b"/>
                      <a:r>
                        <a:rPr lang="nl-NL" sz="1400" u="none" strike="noStrike" dirty="0">
                          <a:effectLst/>
                        </a:rPr>
                        <a:t> </a:t>
                      </a:r>
                      <a:endParaRPr lang="nl-NL" sz="1400" b="0" i="0" u="none" strike="noStrike" dirty="0">
                        <a:solidFill>
                          <a:srgbClr val="000000"/>
                        </a:solidFill>
                        <a:effectLst/>
                        <a:latin typeface="Calibri"/>
                      </a:endParaRPr>
                    </a:p>
                  </a:txBody>
                  <a:tcPr marL="9525" marR="9525" marT="9525" marB="0" anchor="b"/>
                </a:tc>
              </a:tr>
            </a:tbl>
          </a:graphicData>
        </a:graphic>
      </p:graphicFrame>
      <p:sp>
        <p:nvSpPr>
          <p:cNvPr id="4" name="Tijdelijke aanduiding voor dianummer 3"/>
          <p:cNvSpPr>
            <a:spLocks noGrp="1"/>
          </p:cNvSpPr>
          <p:nvPr>
            <p:ph type="sldNum" sz="quarter" idx="12"/>
          </p:nvPr>
        </p:nvSpPr>
        <p:spPr/>
        <p:txBody>
          <a:bodyPr/>
          <a:lstStyle/>
          <a:p>
            <a:pPr>
              <a:defRPr/>
            </a:pPr>
            <a:fld id="{E833B523-6C5D-433A-83FB-F2DCBB397893}" type="slidenum">
              <a:rPr lang="en-US" smtClean="0"/>
              <a:pPr>
                <a:defRPr/>
              </a:pPr>
              <a:t>18</a:t>
            </a:fld>
            <a:endParaRPr lang="en-US"/>
          </a:p>
        </p:txBody>
      </p:sp>
    </p:spTree>
    <p:extLst>
      <p:ext uri="{BB962C8B-B14F-4D97-AF65-F5344CB8AC3E}">
        <p14:creationId xmlns:p14="http://schemas.microsoft.com/office/powerpoint/2010/main" xmlns="" val="42421376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Zaaien onder </a:t>
            </a:r>
            <a:r>
              <a:rPr lang="nl-NL" dirty="0" err="1" smtClean="0"/>
              <a:t>dekvrucht</a:t>
            </a:r>
            <a:endParaRPr lang="nl-NL" dirty="0"/>
          </a:p>
        </p:txBody>
      </p:sp>
      <p:graphicFrame>
        <p:nvGraphicFramePr>
          <p:cNvPr id="5" name="Tijdelijke aanduiding voor inhoud 4"/>
          <p:cNvGraphicFramePr>
            <a:graphicFrameLocks noGrp="1"/>
          </p:cNvGraphicFramePr>
          <p:nvPr>
            <p:ph idx="1"/>
            <p:extLst>
              <p:ext uri="{D42A27DB-BD31-4B8C-83A1-F6EECF244321}">
                <p14:modId xmlns:p14="http://schemas.microsoft.com/office/powerpoint/2010/main" xmlns="" val="842636802"/>
              </p:ext>
            </p:extLst>
          </p:nvPr>
        </p:nvGraphicFramePr>
        <p:xfrm>
          <a:off x="251520" y="1389380"/>
          <a:ext cx="8640960" cy="4079240"/>
        </p:xfrm>
        <a:graphic>
          <a:graphicData uri="http://schemas.openxmlformats.org/drawingml/2006/table">
            <a:tbl>
              <a:tblPr firstRow="1" bandRow="1">
                <a:tableStyleId>{5C22544A-7EE6-4342-B048-85BDC9FD1C3A}</a:tableStyleId>
              </a:tblPr>
              <a:tblGrid>
                <a:gridCol w="2880320"/>
                <a:gridCol w="2880320"/>
                <a:gridCol w="2880320"/>
              </a:tblGrid>
              <a:tr h="370840">
                <a:tc>
                  <a:txBody>
                    <a:bodyPr/>
                    <a:lstStyle/>
                    <a:p>
                      <a:r>
                        <a:rPr lang="nl-NL" dirty="0" err="1" smtClean="0"/>
                        <a:t>Dekvrucht</a:t>
                      </a:r>
                      <a:endParaRPr lang="nl-NL" dirty="0"/>
                    </a:p>
                  </a:txBody>
                  <a:tcPr/>
                </a:tc>
                <a:tc>
                  <a:txBody>
                    <a:bodyPr/>
                    <a:lstStyle/>
                    <a:p>
                      <a:r>
                        <a:rPr lang="nl-NL" dirty="0" smtClean="0"/>
                        <a:t>Groenbemester</a:t>
                      </a:r>
                      <a:endParaRPr lang="nl-NL" dirty="0"/>
                    </a:p>
                  </a:txBody>
                  <a:tcPr/>
                </a:tc>
                <a:tc>
                  <a:txBody>
                    <a:bodyPr/>
                    <a:lstStyle/>
                    <a:p>
                      <a:r>
                        <a:rPr lang="nl-NL" dirty="0" smtClean="0"/>
                        <a:t>Zaaitijd groenbemester</a:t>
                      </a:r>
                      <a:endParaRPr lang="nl-NL" dirty="0"/>
                    </a:p>
                  </a:txBody>
                  <a:tcPr/>
                </a:tc>
              </a:tr>
              <a:tr h="370840">
                <a:tc>
                  <a:txBody>
                    <a:bodyPr/>
                    <a:lstStyle/>
                    <a:p>
                      <a:r>
                        <a:rPr lang="nl-NL" dirty="0" smtClean="0"/>
                        <a:t>Wintertarwe </a:t>
                      </a:r>
                      <a:endParaRPr lang="nl-NL" dirty="0"/>
                    </a:p>
                  </a:txBody>
                  <a:tcPr/>
                </a:tc>
                <a:tc>
                  <a:txBody>
                    <a:bodyPr/>
                    <a:lstStyle/>
                    <a:p>
                      <a:r>
                        <a:rPr lang="nl-NL" dirty="0" smtClean="0"/>
                        <a:t>Rietzwenk</a:t>
                      </a:r>
                      <a:endParaRPr lang="nl-NL" dirty="0"/>
                    </a:p>
                  </a:txBody>
                  <a:tcPr/>
                </a:tc>
                <a:tc>
                  <a:txBody>
                    <a:bodyPr/>
                    <a:lstStyle/>
                    <a:p>
                      <a:r>
                        <a:rPr lang="nl-NL" dirty="0" smtClean="0"/>
                        <a:t>December</a:t>
                      </a:r>
                      <a:r>
                        <a:rPr lang="nl-NL" baseline="0" dirty="0" smtClean="0"/>
                        <a:t> – februari </a:t>
                      </a:r>
                      <a:endParaRPr lang="nl-NL" dirty="0"/>
                    </a:p>
                  </a:txBody>
                  <a:tcPr/>
                </a:tc>
              </a:tr>
              <a:tr h="370840">
                <a:tc>
                  <a:txBody>
                    <a:bodyPr/>
                    <a:lstStyle/>
                    <a:p>
                      <a:endParaRPr lang="nl-NL"/>
                    </a:p>
                  </a:txBody>
                  <a:tcPr/>
                </a:tc>
                <a:tc>
                  <a:txBody>
                    <a:bodyPr/>
                    <a:lstStyle/>
                    <a:p>
                      <a:r>
                        <a:rPr lang="nl-NL" dirty="0" smtClean="0"/>
                        <a:t>Engels raaigras</a:t>
                      </a:r>
                      <a:endParaRPr lang="nl-NL" dirty="0"/>
                    </a:p>
                  </a:txBody>
                  <a:tcPr/>
                </a:tc>
                <a:tc>
                  <a:txBody>
                    <a:bodyPr/>
                    <a:lstStyle/>
                    <a:p>
                      <a:r>
                        <a:rPr lang="nl-NL" dirty="0" smtClean="0"/>
                        <a:t>Half</a:t>
                      </a:r>
                      <a:r>
                        <a:rPr lang="nl-NL" baseline="0" dirty="0" smtClean="0"/>
                        <a:t> februari – half april</a:t>
                      </a:r>
                      <a:endParaRPr lang="nl-NL" dirty="0"/>
                    </a:p>
                  </a:txBody>
                  <a:tcPr/>
                </a:tc>
              </a:tr>
              <a:tr h="370840">
                <a:tc>
                  <a:txBody>
                    <a:bodyPr/>
                    <a:lstStyle/>
                    <a:p>
                      <a:endParaRPr lang="nl-NL"/>
                    </a:p>
                  </a:txBody>
                  <a:tcPr/>
                </a:tc>
                <a:tc>
                  <a:txBody>
                    <a:bodyPr/>
                    <a:lstStyle/>
                    <a:p>
                      <a:r>
                        <a:rPr lang="nl-NL" dirty="0" smtClean="0"/>
                        <a:t>Italiaans</a:t>
                      </a:r>
                      <a:r>
                        <a:rPr lang="nl-NL" baseline="0" dirty="0" smtClean="0"/>
                        <a:t> raaigras</a:t>
                      </a:r>
                      <a:endParaRPr lang="nl-NL" dirty="0"/>
                    </a:p>
                  </a:txBody>
                  <a:tcPr/>
                </a:tc>
                <a:tc>
                  <a:txBody>
                    <a:bodyPr/>
                    <a:lstStyle/>
                    <a:p>
                      <a:r>
                        <a:rPr lang="nl-NL" dirty="0" smtClean="0"/>
                        <a:t>Half maart – begin mei</a:t>
                      </a:r>
                      <a:endParaRPr lang="nl-NL"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Wintergerst,</a:t>
                      </a:r>
                      <a:r>
                        <a:rPr lang="nl-NL" baseline="0" dirty="0" smtClean="0"/>
                        <a:t> </a:t>
                      </a:r>
                      <a:r>
                        <a:rPr lang="nl-NL" baseline="0" dirty="0" err="1" smtClean="0"/>
                        <a:t>bladarme</a:t>
                      </a:r>
                      <a:r>
                        <a:rPr lang="nl-NL" baseline="0" dirty="0" smtClean="0"/>
                        <a:t> tarwe</a:t>
                      </a:r>
                      <a:endParaRPr lang="nl-NL" dirty="0" smtClean="0"/>
                    </a:p>
                  </a:txBody>
                  <a:tcPr/>
                </a:tc>
                <a:tc>
                  <a:txBody>
                    <a:bodyPr/>
                    <a:lstStyle/>
                    <a:p>
                      <a:r>
                        <a:rPr lang="nl-NL" dirty="0" smtClean="0"/>
                        <a:t>Rietzwenkgras</a:t>
                      </a:r>
                      <a:endParaRPr lang="nl-NL" dirty="0"/>
                    </a:p>
                  </a:txBody>
                  <a:tcPr/>
                </a:tc>
                <a:tc>
                  <a:txBody>
                    <a:bodyPr/>
                    <a:lstStyle/>
                    <a:p>
                      <a:r>
                        <a:rPr lang="nl-NL" dirty="0" smtClean="0"/>
                        <a:t>December</a:t>
                      </a:r>
                      <a:r>
                        <a:rPr lang="nl-NL" baseline="0" dirty="0" smtClean="0"/>
                        <a:t> - februari</a:t>
                      </a:r>
                      <a:endParaRPr lang="nl-NL" dirty="0"/>
                    </a:p>
                  </a:txBody>
                  <a:tcPr/>
                </a:tc>
              </a:tr>
              <a:tr h="370840">
                <a:tc>
                  <a:txBody>
                    <a:bodyPr/>
                    <a:lstStyle/>
                    <a:p>
                      <a:endParaRPr lang="nl-NL" dirty="0"/>
                    </a:p>
                  </a:txBody>
                  <a:tcPr/>
                </a:tc>
                <a:tc>
                  <a:txBody>
                    <a:bodyPr/>
                    <a:lstStyle/>
                    <a:p>
                      <a:r>
                        <a:rPr lang="nl-NL" dirty="0" smtClean="0"/>
                        <a:t>Engels raaigras</a:t>
                      </a:r>
                      <a:endParaRPr lang="nl-NL" dirty="0"/>
                    </a:p>
                  </a:txBody>
                  <a:tcPr/>
                </a:tc>
                <a:tc>
                  <a:txBody>
                    <a:bodyPr/>
                    <a:lstStyle/>
                    <a:p>
                      <a:r>
                        <a:rPr lang="nl-NL" dirty="0" smtClean="0"/>
                        <a:t>Eind</a:t>
                      </a:r>
                      <a:r>
                        <a:rPr lang="nl-NL" baseline="0" dirty="0" smtClean="0"/>
                        <a:t> februari – half april</a:t>
                      </a:r>
                      <a:endParaRPr lang="nl-NL" dirty="0"/>
                    </a:p>
                  </a:txBody>
                  <a:tcPr/>
                </a:tc>
              </a:tr>
              <a:tr h="370840">
                <a:tc>
                  <a:txBody>
                    <a:bodyPr/>
                    <a:lstStyle/>
                    <a:p>
                      <a:endParaRPr lang="nl-NL" dirty="0"/>
                    </a:p>
                  </a:txBody>
                  <a:tcPr/>
                </a:tc>
                <a:tc>
                  <a:txBody>
                    <a:bodyPr/>
                    <a:lstStyle/>
                    <a:p>
                      <a:r>
                        <a:rPr lang="nl-NL" dirty="0" smtClean="0"/>
                        <a:t>Italiaans</a:t>
                      </a:r>
                      <a:r>
                        <a:rPr lang="nl-NL" baseline="0" dirty="0" smtClean="0"/>
                        <a:t> raaigras</a:t>
                      </a:r>
                      <a:endParaRPr lang="nl-NL" dirty="0"/>
                    </a:p>
                  </a:txBody>
                  <a:tcPr/>
                </a:tc>
                <a:tc>
                  <a:txBody>
                    <a:bodyPr/>
                    <a:lstStyle/>
                    <a:p>
                      <a:r>
                        <a:rPr lang="nl-NL" dirty="0" smtClean="0"/>
                        <a:t>Begin maart – half mei</a:t>
                      </a:r>
                      <a:endParaRPr lang="nl-NL" dirty="0"/>
                    </a:p>
                  </a:txBody>
                  <a:tcPr/>
                </a:tc>
              </a:tr>
              <a:tr h="370840">
                <a:tc>
                  <a:txBody>
                    <a:bodyPr/>
                    <a:lstStyle/>
                    <a:p>
                      <a:r>
                        <a:rPr lang="nl-NL" dirty="0" smtClean="0"/>
                        <a:t>Zomertarwe / zomergerst</a:t>
                      </a:r>
                      <a:endParaRPr lang="nl-NL" dirty="0"/>
                    </a:p>
                  </a:txBody>
                  <a:tcPr/>
                </a:tc>
                <a:tc>
                  <a:txBody>
                    <a:bodyPr/>
                    <a:lstStyle/>
                    <a:p>
                      <a:r>
                        <a:rPr lang="nl-NL" dirty="0" smtClean="0"/>
                        <a:t>Engels raaigras</a:t>
                      </a:r>
                      <a:endParaRPr lang="nl-NL" dirty="0"/>
                    </a:p>
                  </a:txBody>
                  <a:tcPr/>
                </a:tc>
                <a:tc>
                  <a:txBody>
                    <a:bodyPr/>
                    <a:lstStyle/>
                    <a:p>
                      <a:r>
                        <a:rPr lang="nl-NL" dirty="0" smtClean="0"/>
                        <a:t>Gelijktijdig </a:t>
                      </a:r>
                      <a:endParaRPr lang="nl-NL" dirty="0"/>
                    </a:p>
                  </a:txBody>
                  <a:tcPr/>
                </a:tc>
              </a:tr>
              <a:tr h="370840">
                <a:tc>
                  <a:txBody>
                    <a:bodyPr/>
                    <a:lstStyle/>
                    <a:p>
                      <a:endParaRPr lang="nl-NL" dirty="0"/>
                    </a:p>
                  </a:txBody>
                  <a:tcPr/>
                </a:tc>
                <a:tc>
                  <a:txBody>
                    <a:bodyPr/>
                    <a:lstStyle/>
                    <a:p>
                      <a:r>
                        <a:rPr lang="nl-NL" dirty="0" smtClean="0"/>
                        <a:t>Italiaans</a:t>
                      </a:r>
                      <a:r>
                        <a:rPr lang="nl-NL" baseline="0" dirty="0" smtClean="0"/>
                        <a:t> raaigras</a:t>
                      </a:r>
                      <a:endParaRPr lang="nl-NL" dirty="0"/>
                    </a:p>
                  </a:txBody>
                  <a:tcPr/>
                </a:tc>
                <a:tc>
                  <a:txBody>
                    <a:bodyPr/>
                    <a:lstStyle/>
                    <a:p>
                      <a:r>
                        <a:rPr lang="nl-NL" dirty="0" smtClean="0"/>
                        <a:t>Begin/half april – half</a:t>
                      </a:r>
                      <a:r>
                        <a:rPr lang="nl-NL" baseline="0" dirty="0" smtClean="0"/>
                        <a:t> mei</a:t>
                      </a:r>
                      <a:endParaRPr lang="nl-NL" dirty="0"/>
                    </a:p>
                  </a:txBody>
                  <a:tcPr/>
                </a:tc>
              </a:tr>
              <a:tr h="370840">
                <a:tc>
                  <a:txBody>
                    <a:bodyPr/>
                    <a:lstStyle/>
                    <a:p>
                      <a:r>
                        <a:rPr lang="nl-NL" dirty="0" smtClean="0"/>
                        <a:t>Erwten</a:t>
                      </a:r>
                      <a:r>
                        <a:rPr lang="nl-NL" baseline="0" dirty="0" smtClean="0"/>
                        <a:t> / veldbonen</a:t>
                      </a:r>
                      <a:endParaRPr lang="nl-NL"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smtClean="0">
                          <a:ln>
                            <a:noFill/>
                          </a:ln>
                          <a:solidFill>
                            <a:prstClr val="black"/>
                          </a:solidFill>
                          <a:effectLst/>
                          <a:uLnTx/>
                          <a:uFillTx/>
                          <a:latin typeface="+mn-lt"/>
                          <a:ea typeface="+mn-ea"/>
                          <a:cs typeface="+mn-cs"/>
                        </a:rPr>
                        <a:t>Engels raaigras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Gelijktijdig </a:t>
                      </a:r>
                    </a:p>
                  </a:txBody>
                  <a:tcPr/>
                </a:tc>
              </a:tr>
              <a:tr h="370840">
                <a:tc>
                  <a:txBody>
                    <a:bodyPr/>
                    <a:lstStyle/>
                    <a:p>
                      <a:endParaRPr lang="nl-NL"/>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Rietzwenkgras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Gelijktijdig </a:t>
                      </a:r>
                    </a:p>
                  </a:txBody>
                  <a:tcPr/>
                </a:tc>
              </a:tr>
            </a:tbl>
          </a:graphicData>
        </a:graphic>
      </p:graphicFrame>
      <p:sp>
        <p:nvSpPr>
          <p:cNvPr id="4" name="Tijdelijke aanduiding voor dianummer 3"/>
          <p:cNvSpPr>
            <a:spLocks noGrp="1"/>
          </p:cNvSpPr>
          <p:nvPr>
            <p:ph type="sldNum" sz="quarter" idx="12"/>
          </p:nvPr>
        </p:nvSpPr>
        <p:spPr/>
        <p:txBody>
          <a:bodyPr/>
          <a:lstStyle/>
          <a:p>
            <a:pPr>
              <a:defRPr/>
            </a:pPr>
            <a:fld id="{E833B523-6C5D-433A-83FB-F2DCBB397893}" type="slidenum">
              <a:rPr lang="en-US" smtClean="0"/>
              <a:pPr>
                <a:defRPr/>
              </a:pPr>
              <a:t>19</a:t>
            </a:fld>
            <a:endParaRPr lang="en-US"/>
          </a:p>
        </p:txBody>
      </p:sp>
    </p:spTree>
    <p:extLst>
      <p:ext uri="{BB962C8B-B14F-4D97-AF65-F5344CB8AC3E}">
        <p14:creationId xmlns:p14="http://schemas.microsoft.com/office/powerpoint/2010/main" xmlns="" val="22172994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MMM-thema vitale bodem</a:t>
            </a:r>
            <a:endParaRPr lang="nl-NL" dirty="0"/>
          </a:p>
        </p:txBody>
      </p:sp>
      <p:pic>
        <p:nvPicPr>
          <p:cNvPr id="5" name="Tijdelijke aanduiding voor inhoud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8597" y="1268760"/>
            <a:ext cx="9152597" cy="4032448"/>
          </a:xfrm>
        </p:spPr>
      </p:pic>
      <p:sp>
        <p:nvSpPr>
          <p:cNvPr id="4" name="Tijdelijke aanduiding voor dianummer 3"/>
          <p:cNvSpPr>
            <a:spLocks noGrp="1"/>
          </p:cNvSpPr>
          <p:nvPr>
            <p:ph type="sldNum" sz="quarter" idx="12"/>
          </p:nvPr>
        </p:nvSpPr>
        <p:spPr/>
        <p:txBody>
          <a:bodyPr/>
          <a:lstStyle/>
          <a:p>
            <a:pPr>
              <a:defRPr/>
            </a:pPr>
            <a:fld id="{E833B523-6C5D-433A-83FB-F2DCBB397893}" type="slidenum">
              <a:rPr lang="en-US" smtClean="0"/>
              <a:pPr>
                <a:defRPr/>
              </a:pPr>
              <a:t>2</a:t>
            </a:fld>
            <a:endParaRPr lang="en-US"/>
          </a:p>
        </p:txBody>
      </p:sp>
      <p:sp>
        <p:nvSpPr>
          <p:cNvPr id="6" name="PIJL-LINKS 5"/>
          <p:cNvSpPr/>
          <p:nvPr/>
        </p:nvSpPr>
        <p:spPr>
          <a:xfrm>
            <a:off x="7380312" y="3573016"/>
            <a:ext cx="576064" cy="2880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PIJL-LINKS 6"/>
          <p:cNvSpPr/>
          <p:nvPr/>
        </p:nvSpPr>
        <p:spPr>
          <a:xfrm>
            <a:off x="7380312" y="4365104"/>
            <a:ext cx="576064" cy="2880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PIJL-LINKS 7"/>
          <p:cNvSpPr/>
          <p:nvPr/>
        </p:nvSpPr>
        <p:spPr>
          <a:xfrm>
            <a:off x="7380312" y="5013176"/>
            <a:ext cx="576064" cy="2880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xmlns="" val="23786954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Teeltmaatregelen</a:t>
            </a:r>
            <a:endParaRPr lang="nl-NL" dirty="0"/>
          </a:p>
        </p:txBody>
      </p:sp>
      <p:graphicFrame>
        <p:nvGraphicFramePr>
          <p:cNvPr id="5" name="Tijdelijke aanduiding voor inhoud 4"/>
          <p:cNvGraphicFramePr>
            <a:graphicFrameLocks noGrp="1"/>
          </p:cNvGraphicFramePr>
          <p:nvPr>
            <p:ph idx="1"/>
            <p:extLst>
              <p:ext uri="{D42A27DB-BD31-4B8C-83A1-F6EECF244321}">
                <p14:modId xmlns:p14="http://schemas.microsoft.com/office/powerpoint/2010/main" xmlns="" val="4141470580"/>
              </p:ext>
            </p:extLst>
          </p:nvPr>
        </p:nvGraphicFramePr>
        <p:xfrm>
          <a:off x="539552" y="1389380"/>
          <a:ext cx="7992890" cy="4079240"/>
        </p:xfrm>
        <a:graphic>
          <a:graphicData uri="http://schemas.openxmlformats.org/drawingml/2006/table">
            <a:tbl>
              <a:tblPr firstRow="1" bandRow="1">
                <a:tableStyleId>{5C22544A-7EE6-4342-B048-85BDC9FD1C3A}</a:tableStyleId>
              </a:tblPr>
              <a:tblGrid>
                <a:gridCol w="2088232"/>
                <a:gridCol w="1658667"/>
                <a:gridCol w="1627629"/>
                <a:gridCol w="1344563"/>
                <a:gridCol w="1273799"/>
              </a:tblGrid>
              <a:tr h="370840">
                <a:tc>
                  <a:txBody>
                    <a:bodyPr/>
                    <a:lstStyle/>
                    <a:p>
                      <a:r>
                        <a:rPr lang="nl-NL" dirty="0" smtClean="0"/>
                        <a:t>Gewas</a:t>
                      </a:r>
                      <a:endParaRPr lang="nl-NL" dirty="0"/>
                    </a:p>
                  </a:txBody>
                  <a:tcPr/>
                </a:tc>
                <a:tc>
                  <a:txBody>
                    <a:bodyPr/>
                    <a:lstStyle/>
                    <a:p>
                      <a:r>
                        <a:rPr lang="nl-NL" dirty="0" smtClean="0"/>
                        <a:t>Zaaizaad</a:t>
                      </a:r>
                      <a:r>
                        <a:rPr lang="nl-NL" baseline="0" dirty="0" smtClean="0"/>
                        <a:t> k</a:t>
                      </a:r>
                      <a:r>
                        <a:rPr lang="nl-NL" dirty="0" smtClean="0"/>
                        <a:t>g/ha</a:t>
                      </a:r>
                      <a:endParaRPr lang="nl-NL" dirty="0"/>
                    </a:p>
                  </a:txBody>
                  <a:tcPr/>
                </a:tc>
                <a:tc>
                  <a:txBody>
                    <a:bodyPr/>
                    <a:lstStyle/>
                    <a:p>
                      <a:r>
                        <a:rPr lang="nl-NL" dirty="0" smtClean="0"/>
                        <a:t>Zaaidiepte  cm</a:t>
                      </a:r>
                      <a:endParaRPr lang="nl-NL" dirty="0"/>
                    </a:p>
                  </a:txBody>
                  <a:tcPr/>
                </a:tc>
                <a:tc>
                  <a:txBody>
                    <a:bodyPr/>
                    <a:lstStyle/>
                    <a:p>
                      <a:r>
                        <a:rPr lang="nl-NL" dirty="0" smtClean="0"/>
                        <a:t>N-gift kg/ha</a:t>
                      </a:r>
                      <a:endParaRPr lang="nl-NL" dirty="0"/>
                    </a:p>
                  </a:txBody>
                  <a:tcPr/>
                </a:tc>
                <a:tc>
                  <a:txBody>
                    <a:bodyPr/>
                    <a:lstStyle/>
                    <a:p>
                      <a:r>
                        <a:rPr lang="nl-NL" dirty="0" err="1" smtClean="0"/>
                        <a:t>Dekvrucht</a:t>
                      </a:r>
                      <a:endParaRPr lang="nl-NL" dirty="0"/>
                    </a:p>
                  </a:txBody>
                  <a:tcPr/>
                </a:tc>
              </a:tr>
              <a:tr h="370840">
                <a:tc>
                  <a:txBody>
                    <a:bodyPr/>
                    <a:lstStyle/>
                    <a:p>
                      <a:r>
                        <a:rPr lang="nl-NL" dirty="0" smtClean="0"/>
                        <a:t>Bladrammenas </a:t>
                      </a:r>
                      <a:endParaRPr lang="nl-NL" dirty="0"/>
                    </a:p>
                  </a:txBody>
                  <a:tcPr/>
                </a:tc>
                <a:tc>
                  <a:txBody>
                    <a:bodyPr/>
                    <a:lstStyle/>
                    <a:p>
                      <a:r>
                        <a:rPr lang="nl-NL" dirty="0" smtClean="0"/>
                        <a:t>20-50</a:t>
                      </a:r>
                      <a:endParaRPr lang="nl-NL" dirty="0"/>
                    </a:p>
                  </a:txBody>
                  <a:tcPr/>
                </a:tc>
                <a:tc>
                  <a:txBody>
                    <a:bodyPr/>
                    <a:lstStyle/>
                    <a:p>
                      <a:r>
                        <a:rPr lang="nl-NL" dirty="0" smtClean="0"/>
                        <a:t>2-3</a:t>
                      </a:r>
                      <a:endParaRPr lang="nl-NL" dirty="0"/>
                    </a:p>
                  </a:txBody>
                  <a:tcPr/>
                </a:tc>
                <a:tc>
                  <a:txBody>
                    <a:bodyPr/>
                    <a:lstStyle/>
                    <a:p>
                      <a:r>
                        <a:rPr lang="nl-NL" dirty="0" smtClean="0"/>
                        <a:t>40-80</a:t>
                      </a:r>
                      <a:endParaRPr lang="nl-NL" dirty="0"/>
                    </a:p>
                  </a:txBody>
                  <a:tcPr/>
                </a:tc>
                <a:tc>
                  <a:txBody>
                    <a:bodyPr/>
                    <a:lstStyle/>
                    <a:p>
                      <a:r>
                        <a:rPr lang="nl-NL" dirty="0" smtClean="0"/>
                        <a:t>Nee </a:t>
                      </a:r>
                      <a:endParaRPr lang="nl-NL" dirty="0"/>
                    </a:p>
                  </a:txBody>
                  <a:tcPr/>
                </a:tc>
              </a:tr>
              <a:tr h="370840">
                <a:tc>
                  <a:txBody>
                    <a:bodyPr/>
                    <a:lstStyle/>
                    <a:p>
                      <a:r>
                        <a:rPr lang="nl-NL" dirty="0" smtClean="0"/>
                        <a:t>Gele mosterd</a:t>
                      </a:r>
                      <a:endParaRPr lang="nl-NL" dirty="0"/>
                    </a:p>
                  </a:txBody>
                  <a:tcPr/>
                </a:tc>
                <a:tc>
                  <a:txBody>
                    <a:bodyPr/>
                    <a:lstStyle/>
                    <a:p>
                      <a:r>
                        <a:rPr lang="nl-NL" dirty="0" smtClean="0"/>
                        <a:t>15-25</a:t>
                      </a:r>
                      <a:endParaRPr lang="nl-NL" dirty="0"/>
                    </a:p>
                  </a:txBody>
                  <a:tcPr/>
                </a:tc>
                <a:tc>
                  <a:txBody>
                    <a:bodyPr/>
                    <a:lstStyle/>
                    <a:p>
                      <a:r>
                        <a:rPr lang="nl-NL" dirty="0" smtClean="0"/>
                        <a:t>2-3</a:t>
                      </a:r>
                      <a:endParaRPr lang="nl-NL" dirty="0"/>
                    </a:p>
                  </a:txBody>
                  <a:tcPr/>
                </a:tc>
                <a:tc>
                  <a:txBody>
                    <a:bodyPr/>
                    <a:lstStyle/>
                    <a:p>
                      <a:r>
                        <a:rPr lang="nl-NL" dirty="0" smtClean="0"/>
                        <a:t>30-50</a:t>
                      </a:r>
                      <a:endParaRPr lang="nl-NL" dirty="0"/>
                    </a:p>
                  </a:txBody>
                  <a:tcPr/>
                </a:tc>
                <a:tc>
                  <a:txBody>
                    <a:bodyPr/>
                    <a:lstStyle/>
                    <a:p>
                      <a:r>
                        <a:rPr lang="nl-NL" dirty="0" smtClean="0"/>
                        <a:t>Nee </a:t>
                      </a:r>
                      <a:endParaRPr lang="nl-NL" dirty="0"/>
                    </a:p>
                  </a:txBody>
                  <a:tcPr/>
                </a:tc>
              </a:tr>
              <a:tr h="370840">
                <a:tc>
                  <a:txBody>
                    <a:bodyPr/>
                    <a:lstStyle/>
                    <a:p>
                      <a:r>
                        <a:rPr lang="nl-NL" dirty="0" smtClean="0"/>
                        <a:t>Engels raaigras</a:t>
                      </a:r>
                      <a:endParaRPr lang="nl-NL" dirty="0"/>
                    </a:p>
                  </a:txBody>
                  <a:tcPr/>
                </a:tc>
                <a:tc>
                  <a:txBody>
                    <a:bodyPr/>
                    <a:lstStyle/>
                    <a:p>
                      <a:r>
                        <a:rPr lang="nl-NL" dirty="0" smtClean="0"/>
                        <a:t>15-30</a:t>
                      </a:r>
                      <a:endParaRPr lang="nl-NL" dirty="0"/>
                    </a:p>
                  </a:txBody>
                  <a:tcPr/>
                </a:tc>
                <a:tc>
                  <a:txBody>
                    <a:bodyPr/>
                    <a:lstStyle/>
                    <a:p>
                      <a:r>
                        <a:rPr lang="nl-NL" dirty="0" smtClean="0"/>
                        <a:t>1-2</a:t>
                      </a:r>
                      <a:endParaRPr lang="nl-NL" dirty="0"/>
                    </a:p>
                  </a:txBody>
                  <a:tcPr/>
                </a:tc>
                <a:tc>
                  <a:txBody>
                    <a:bodyPr/>
                    <a:lstStyle/>
                    <a:p>
                      <a:r>
                        <a:rPr lang="nl-NL" dirty="0" smtClean="0"/>
                        <a:t>40-60</a:t>
                      </a:r>
                      <a:endParaRPr lang="nl-NL" dirty="0"/>
                    </a:p>
                  </a:txBody>
                  <a:tcPr/>
                </a:tc>
                <a:tc>
                  <a:txBody>
                    <a:bodyPr/>
                    <a:lstStyle/>
                    <a:p>
                      <a:r>
                        <a:rPr lang="nl-NL" dirty="0" smtClean="0"/>
                        <a:t>Ja </a:t>
                      </a:r>
                      <a:endParaRPr lang="nl-NL" dirty="0"/>
                    </a:p>
                  </a:txBody>
                  <a:tcPr/>
                </a:tc>
              </a:tr>
              <a:tr h="370840">
                <a:tc>
                  <a:txBody>
                    <a:bodyPr/>
                    <a:lstStyle/>
                    <a:p>
                      <a:r>
                        <a:rPr lang="nl-NL" dirty="0" smtClean="0"/>
                        <a:t>Italiaans</a:t>
                      </a:r>
                      <a:r>
                        <a:rPr lang="nl-NL" baseline="0" dirty="0" smtClean="0"/>
                        <a:t> raaigras </a:t>
                      </a:r>
                      <a:endParaRPr lang="nl-NL" dirty="0"/>
                    </a:p>
                  </a:txBody>
                  <a:tcPr/>
                </a:tc>
                <a:tc>
                  <a:txBody>
                    <a:bodyPr/>
                    <a:lstStyle/>
                    <a:p>
                      <a:r>
                        <a:rPr lang="nl-NL" dirty="0" smtClean="0"/>
                        <a:t>20-35</a:t>
                      </a:r>
                      <a:endParaRPr lang="nl-NL" dirty="0"/>
                    </a:p>
                  </a:txBody>
                  <a:tcPr/>
                </a:tc>
                <a:tc>
                  <a:txBody>
                    <a:bodyPr/>
                    <a:lstStyle/>
                    <a:p>
                      <a:r>
                        <a:rPr lang="nl-NL" dirty="0" smtClean="0"/>
                        <a:t>1-2</a:t>
                      </a:r>
                      <a:endParaRPr lang="nl-NL" dirty="0"/>
                    </a:p>
                  </a:txBody>
                  <a:tcPr/>
                </a:tc>
                <a:tc>
                  <a:txBody>
                    <a:bodyPr/>
                    <a:lstStyle/>
                    <a:p>
                      <a:r>
                        <a:rPr lang="nl-NL" dirty="0" smtClean="0"/>
                        <a:t>40-60</a:t>
                      </a:r>
                      <a:endParaRPr lang="nl-NL" dirty="0"/>
                    </a:p>
                  </a:txBody>
                  <a:tcPr/>
                </a:tc>
                <a:tc>
                  <a:txBody>
                    <a:bodyPr/>
                    <a:lstStyle/>
                    <a:p>
                      <a:r>
                        <a:rPr lang="nl-NL" dirty="0" smtClean="0"/>
                        <a:t>Ja</a:t>
                      </a:r>
                      <a:endParaRPr lang="nl-NL" dirty="0"/>
                    </a:p>
                  </a:txBody>
                  <a:tcPr/>
                </a:tc>
              </a:tr>
              <a:tr h="370840">
                <a:tc>
                  <a:txBody>
                    <a:bodyPr/>
                    <a:lstStyle/>
                    <a:p>
                      <a:r>
                        <a:rPr lang="nl-NL" dirty="0" smtClean="0"/>
                        <a:t>Winterrogge </a:t>
                      </a:r>
                      <a:endParaRPr lang="nl-NL" dirty="0"/>
                    </a:p>
                  </a:txBody>
                  <a:tcPr/>
                </a:tc>
                <a:tc>
                  <a:txBody>
                    <a:bodyPr/>
                    <a:lstStyle/>
                    <a:p>
                      <a:r>
                        <a:rPr lang="nl-NL" dirty="0" smtClean="0"/>
                        <a:t>120-180</a:t>
                      </a:r>
                      <a:endParaRPr lang="nl-NL" dirty="0"/>
                    </a:p>
                  </a:txBody>
                  <a:tcPr/>
                </a:tc>
                <a:tc>
                  <a:txBody>
                    <a:bodyPr/>
                    <a:lstStyle/>
                    <a:p>
                      <a:r>
                        <a:rPr lang="nl-NL" dirty="0" smtClean="0"/>
                        <a:t>2-4</a:t>
                      </a:r>
                      <a:endParaRPr lang="nl-NL" dirty="0"/>
                    </a:p>
                  </a:txBody>
                  <a:tcPr/>
                </a:tc>
                <a:tc>
                  <a:txBody>
                    <a:bodyPr/>
                    <a:lstStyle/>
                    <a:p>
                      <a:r>
                        <a:rPr lang="nl-NL" dirty="0" smtClean="0"/>
                        <a:t>40-60</a:t>
                      </a:r>
                      <a:endParaRPr lang="nl-NL" dirty="0"/>
                    </a:p>
                  </a:txBody>
                  <a:tcPr/>
                </a:tc>
                <a:tc>
                  <a:txBody>
                    <a:bodyPr/>
                    <a:lstStyle/>
                    <a:p>
                      <a:r>
                        <a:rPr lang="nl-NL" dirty="0" smtClean="0"/>
                        <a:t>Nee </a:t>
                      </a:r>
                      <a:endParaRPr lang="nl-NL" dirty="0"/>
                    </a:p>
                  </a:txBody>
                  <a:tcPr/>
                </a:tc>
              </a:tr>
              <a:tr h="370840">
                <a:tc>
                  <a:txBody>
                    <a:bodyPr/>
                    <a:lstStyle/>
                    <a:p>
                      <a:r>
                        <a:rPr lang="nl-NL" dirty="0" smtClean="0"/>
                        <a:t>Voederwikke</a:t>
                      </a:r>
                      <a:endParaRPr lang="nl-NL" dirty="0"/>
                    </a:p>
                  </a:txBody>
                  <a:tcPr/>
                </a:tc>
                <a:tc>
                  <a:txBody>
                    <a:bodyPr/>
                    <a:lstStyle/>
                    <a:p>
                      <a:r>
                        <a:rPr lang="nl-NL" dirty="0" smtClean="0"/>
                        <a:t>90-120</a:t>
                      </a:r>
                      <a:endParaRPr lang="nl-NL" dirty="0"/>
                    </a:p>
                  </a:txBody>
                  <a:tcPr/>
                </a:tc>
                <a:tc>
                  <a:txBody>
                    <a:bodyPr/>
                    <a:lstStyle/>
                    <a:p>
                      <a:r>
                        <a:rPr lang="nl-NL" dirty="0" smtClean="0"/>
                        <a:t>2-3</a:t>
                      </a:r>
                      <a:endParaRPr lang="nl-NL" dirty="0"/>
                    </a:p>
                  </a:txBody>
                  <a:tcPr/>
                </a:tc>
                <a:tc>
                  <a:txBody>
                    <a:bodyPr/>
                    <a:lstStyle/>
                    <a:p>
                      <a:r>
                        <a:rPr lang="nl-NL" dirty="0" smtClean="0"/>
                        <a:t>0-25</a:t>
                      </a:r>
                      <a:endParaRPr lang="nl-NL" dirty="0"/>
                    </a:p>
                  </a:txBody>
                  <a:tcPr/>
                </a:tc>
                <a:tc>
                  <a:txBody>
                    <a:bodyPr/>
                    <a:lstStyle/>
                    <a:p>
                      <a:r>
                        <a:rPr lang="nl-NL" dirty="0" smtClean="0"/>
                        <a:t>Nee</a:t>
                      </a:r>
                      <a:endParaRPr lang="nl-NL" dirty="0"/>
                    </a:p>
                  </a:txBody>
                  <a:tcPr/>
                </a:tc>
              </a:tr>
              <a:tr h="370840">
                <a:tc>
                  <a:txBody>
                    <a:bodyPr/>
                    <a:lstStyle/>
                    <a:p>
                      <a:r>
                        <a:rPr lang="nl-NL" dirty="0" err="1" smtClean="0"/>
                        <a:t>Tagetes</a:t>
                      </a:r>
                      <a:endParaRPr lang="nl-NL" dirty="0"/>
                    </a:p>
                  </a:txBody>
                  <a:tcPr/>
                </a:tc>
                <a:tc>
                  <a:txBody>
                    <a:bodyPr/>
                    <a:lstStyle/>
                    <a:p>
                      <a:r>
                        <a:rPr lang="nl-NL" dirty="0" smtClean="0"/>
                        <a:t>5-8</a:t>
                      </a:r>
                      <a:endParaRPr lang="nl-NL" dirty="0"/>
                    </a:p>
                  </a:txBody>
                  <a:tcPr/>
                </a:tc>
                <a:tc>
                  <a:txBody>
                    <a:bodyPr/>
                    <a:lstStyle/>
                    <a:p>
                      <a:r>
                        <a:rPr lang="nl-NL" dirty="0" smtClean="0"/>
                        <a:t>0,5-1 </a:t>
                      </a:r>
                      <a:endParaRPr lang="nl-NL" dirty="0"/>
                    </a:p>
                  </a:txBody>
                  <a:tcPr/>
                </a:tc>
                <a:tc>
                  <a:txBody>
                    <a:bodyPr/>
                    <a:lstStyle/>
                    <a:p>
                      <a:r>
                        <a:rPr lang="nl-NL" dirty="0" smtClean="0"/>
                        <a:t>50-80</a:t>
                      </a:r>
                      <a:endParaRPr lang="nl-NL" dirty="0"/>
                    </a:p>
                  </a:txBody>
                  <a:tcPr/>
                </a:tc>
                <a:tc>
                  <a:txBody>
                    <a:bodyPr/>
                    <a:lstStyle/>
                    <a:p>
                      <a:r>
                        <a:rPr lang="nl-NL" dirty="0" smtClean="0"/>
                        <a:t>Nee </a:t>
                      </a:r>
                      <a:endParaRPr lang="nl-NL" dirty="0"/>
                    </a:p>
                  </a:txBody>
                  <a:tcPr/>
                </a:tc>
              </a:tr>
              <a:tr h="370840">
                <a:tc>
                  <a:txBody>
                    <a:bodyPr/>
                    <a:lstStyle/>
                    <a:p>
                      <a:r>
                        <a:rPr lang="nl-NL" dirty="0" smtClean="0"/>
                        <a:t>Rietzwenkgras</a:t>
                      </a:r>
                      <a:endParaRPr lang="nl-NL" dirty="0"/>
                    </a:p>
                  </a:txBody>
                  <a:tcPr/>
                </a:tc>
                <a:tc>
                  <a:txBody>
                    <a:bodyPr/>
                    <a:lstStyle/>
                    <a:p>
                      <a:r>
                        <a:rPr lang="nl-NL" dirty="0" smtClean="0"/>
                        <a:t>15</a:t>
                      </a:r>
                      <a:endParaRPr lang="nl-NL" dirty="0"/>
                    </a:p>
                  </a:txBody>
                  <a:tcPr/>
                </a:tc>
                <a:tc>
                  <a:txBody>
                    <a:bodyPr/>
                    <a:lstStyle/>
                    <a:p>
                      <a:r>
                        <a:rPr lang="nl-NL" dirty="0" smtClean="0"/>
                        <a:t>1-2</a:t>
                      </a:r>
                      <a:endParaRPr lang="nl-NL" dirty="0"/>
                    </a:p>
                  </a:txBody>
                  <a:tcPr/>
                </a:tc>
                <a:tc>
                  <a:txBody>
                    <a:bodyPr/>
                    <a:lstStyle/>
                    <a:p>
                      <a:endParaRPr lang="nl-NL" dirty="0"/>
                    </a:p>
                  </a:txBody>
                  <a:tcPr/>
                </a:tc>
                <a:tc>
                  <a:txBody>
                    <a:bodyPr/>
                    <a:lstStyle/>
                    <a:p>
                      <a:r>
                        <a:rPr lang="nl-NL" dirty="0" smtClean="0"/>
                        <a:t>Ja </a:t>
                      </a:r>
                      <a:endParaRPr lang="nl-NL" dirty="0"/>
                    </a:p>
                  </a:txBody>
                  <a:tcPr/>
                </a:tc>
              </a:tr>
              <a:tr h="370840">
                <a:tc>
                  <a:txBody>
                    <a:bodyPr/>
                    <a:lstStyle/>
                    <a:p>
                      <a:r>
                        <a:rPr lang="nl-NL" dirty="0" smtClean="0"/>
                        <a:t>Japanse haver</a:t>
                      </a:r>
                      <a:endParaRPr lang="nl-NL" dirty="0"/>
                    </a:p>
                  </a:txBody>
                  <a:tcPr/>
                </a:tc>
                <a:tc>
                  <a:txBody>
                    <a:bodyPr/>
                    <a:lstStyle/>
                    <a:p>
                      <a:r>
                        <a:rPr lang="nl-NL" dirty="0" smtClean="0"/>
                        <a:t>50-80</a:t>
                      </a:r>
                      <a:endParaRPr lang="nl-NL" dirty="0"/>
                    </a:p>
                  </a:txBody>
                  <a:tcPr/>
                </a:tc>
                <a:tc>
                  <a:txBody>
                    <a:bodyPr/>
                    <a:lstStyle/>
                    <a:p>
                      <a:r>
                        <a:rPr lang="nl-NL" dirty="0" smtClean="0"/>
                        <a:t>2-4</a:t>
                      </a:r>
                      <a:endParaRPr lang="nl-NL" dirty="0"/>
                    </a:p>
                  </a:txBody>
                  <a:tcPr/>
                </a:tc>
                <a:tc>
                  <a:txBody>
                    <a:bodyPr/>
                    <a:lstStyle/>
                    <a:p>
                      <a:r>
                        <a:rPr lang="nl-NL" dirty="0" smtClean="0"/>
                        <a:t>80</a:t>
                      </a:r>
                      <a:endParaRPr lang="nl-NL" dirty="0"/>
                    </a:p>
                  </a:txBody>
                  <a:tcPr/>
                </a:tc>
                <a:tc>
                  <a:txBody>
                    <a:bodyPr/>
                    <a:lstStyle/>
                    <a:p>
                      <a:r>
                        <a:rPr lang="nl-NL" dirty="0" smtClean="0"/>
                        <a:t>Nee </a:t>
                      </a:r>
                      <a:endParaRPr lang="nl-NL" dirty="0"/>
                    </a:p>
                  </a:txBody>
                  <a:tcPr/>
                </a:tc>
              </a:tr>
              <a:tr h="370840">
                <a:tc>
                  <a:txBody>
                    <a:bodyPr/>
                    <a:lstStyle/>
                    <a:p>
                      <a:r>
                        <a:rPr lang="nl-NL" dirty="0" err="1" smtClean="0"/>
                        <a:t>Biofumigatie</a:t>
                      </a:r>
                      <a:r>
                        <a:rPr lang="nl-NL" dirty="0" smtClean="0"/>
                        <a:t> </a:t>
                      </a:r>
                      <a:r>
                        <a:rPr lang="nl-NL" dirty="0" err="1" smtClean="0"/>
                        <a:t>blends</a:t>
                      </a:r>
                      <a:endParaRPr lang="nl-NL" dirty="0"/>
                    </a:p>
                  </a:txBody>
                  <a:tcPr/>
                </a:tc>
                <a:tc>
                  <a:txBody>
                    <a:bodyPr/>
                    <a:lstStyle/>
                    <a:p>
                      <a:endParaRPr lang="nl-NL" dirty="0"/>
                    </a:p>
                  </a:txBody>
                  <a:tcPr/>
                </a:tc>
                <a:tc>
                  <a:txBody>
                    <a:bodyPr/>
                    <a:lstStyle/>
                    <a:p>
                      <a:r>
                        <a:rPr lang="nl-NL" dirty="0" smtClean="0"/>
                        <a:t>2-3</a:t>
                      </a:r>
                      <a:endParaRPr lang="nl-NL" dirty="0"/>
                    </a:p>
                  </a:txBody>
                  <a:tcPr/>
                </a:tc>
                <a:tc>
                  <a:txBody>
                    <a:bodyPr/>
                    <a:lstStyle/>
                    <a:p>
                      <a:r>
                        <a:rPr lang="nl-NL" dirty="0" smtClean="0"/>
                        <a:t>120</a:t>
                      </a:r>
                      <a:endParaRPr lang="nl-NL" dirty="0"/>
                    </a:p>
                  </a:txBody>
                  <a:tcPr/>
                </a:tc>
                <a:tc>
                  <a:txBody>
                    <a:bodyPr/>
                    <a:lstStyle/>
                    <a:p>
                      <a:r>
                        <a:rPr lang="nl-NL" dirty="0" smtClean="0"/>
                        <a:t>Nee </a:t>
                      </a:r>
                      <a:endParaRPr lang="nl-NL" dirty="0"/>
                    </a:p>
                  </a:txBody>
                  <a:tcPr/>
                </a:tc>
              </a:tr>
            </a:tbl>
          </a:graphicData>
        </a:graphic>
      </p:graphicFrame>
      <p:sp>
        <p:nvSpPr>
          <p:cNvPr id="4" name="Tijdelijke aanduiding voor dianummer 3"/>
          <p:cNvSpPr>
            <a:spLocks noGrp="1"/>
          </p:cNvSpPr>
          <p:nvPr>
            <p:ph type="sldNum" sz="quarter" idx="12"/>
          </p:nvPr>
        </p:nvSpPr>
        <p:spPr/>
        <p:txBody>
          <a:bodyPr/>
          <a:lstStyle/>
          <a:p>
            <a:pPr>
              <a:defRPr/>
            </a:pPr>
            <a:fld id="{E833B523-6C5D-433A-83FB-F2DCBB397893}" type="slidenum">
              <a:rPr lang="en-US" smtClean="0"/>
              <a:pPr>
                <a:defRPr/>
              </a:pPr>
              <a:t>20</a:t>
            </a:fld>
            <a:endParaRPr lang="en-US"/>
          </a:p>
        </p:txBody>
      </p:sp>
    </p:spTree>
    <p:extLst>
      <p:ext uri="{BB962C8B-B14F-4D97-AF65-F5344CB8AC3E}">
        <p14:creationId xmlns:p14="http://schemas.microsoft.com/office/powerpoint/2010/main" xmlns="" val="9147620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Bemesting</a:t>
            </a:r>
            <a:endParaRPr lang="nl-NL" dirty="0"/>
          </a:p>
        </p:txBody>
      </p:sp>
      <p:sp>
        <p:nvSpPr>
          <p:cNvPr id="3" name="Tijdelijke aanduiding voor inhoud 2"/>
          <p:cNvSpPr>
            <a:spLocks noGrp="1"/>
          </p:cNvSpPr>
          <p:nvPr>
            <p:ph idx="1"/>
          </p:nvPr>
        </p:nvSpPr>
        <p:spPr>
          <a:xfrm>
            <a:off x="457200" y="1600200"/>
            <a:ext cx="8363272" cy="4525963"/>
          </a:xfrm>
        </p:spPr>
        <p:txBody>
          <a:bodyPr/>
          <a:lstStyle/>
          <a:p>
            <a:r>
              <a:rPr lang="nl-NL" dirty="0" smtClean="0"/>
              <a:t>Bemesting beïnvloed sterk bovengrondse/ondergrondse biomassa </a:t>
            </a:r>
          </a:p>
          <a:p>
            <a:r>
              <a:rPr lang="nl-NL" dirty="0" smtClean="0"/>
              <a:t>Meer voedingstoffen </a:t>
            </a:r>
            <a:r>
              <a:rPr lang="nl-NL" dirty="0" smtClean="0">
                <a:sym typeface="Wingdings" pitchFamily="2" charset="2"/>
              </a:rPr>
              <a:t> relatief minder wortels</a:t>
            </a:r>
          </a:p>
          <a:p>
            <a:r>
              <a:rPr lang="nl-NL" dirty="0" smtClean="0"/>
              <a:t>Effect groenbemester afhankelijk van interactie wortelstelsel met bodem</a:t>
            </a:r>
          </a:p>
          <a:p>
            <a:r>
              <a:rPr lang="nl-NL" dirty="0" smtClean="0"/>
              <a:t>Nog onderzoek nodig naar de meest effectieve gift</a:t>
            </a:r>
            <a:endParaRPr lang="nl-NL" dirty="0"/>
          </a:p>
        </p:txBody>
      </p:sp>
      <p:sp>
        <p:nvSpPr>
          <p:cNvPr id="4" name="Tijdelijke aanduiding voor dianummer 3"/>
          <p:cNvSpPr>
            <a:spLocks noGrp="1"/>
          </p:cNvSpPr>
          <p:nvPr>
            <p:ph type="sldNum" sz="quarter" idx="12"/>
          </p:nvPr>
        </p:nvSpPr>
        <p:spPr/>
        <p:txBody>
          <a:bodyPr/>
          <a:lstStyle/>
          <a:p>
            <a:pPr>
              <a:defRPr/>
            </a:pPr>
            <a:fld id="{E833B523-6C5D-433A-83FB-F2DCBB397893}" type="slidenum">
              <a:rPr lang="en-US" smtClean="0"/>
              <a:pPr>
                <a:defRPr/>
              </a:pPr>
              <a:t>21</a:t>
            </a:fld>
            <a:endParaRPr lang="en-US"/>
          </a:p>
        </p:txBody>
      </p:sp>
    </p:spTree>
    <p:extLst>
      <p:ext uri="{BB962C8B-B14F-4D97-AF65-F5344CB8AC3E}">
        <p14:creationId xmlns:p14="http://schemas.microsoft.com/office/powerpoint/2010/main" xmlns="" val="18202031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N-bemesting</a:t>
            </a:r>
            <a:endParaRPr lang="nl-NL" dirty="0"/>
          </a:p>
        </p:txBody>
      </p:sp>
      <p:sp>
        <p:nvSpPr>
          <p:cNvPr id="3" name="Tijdelijke aanduiding voor inhoud 2"/>
          <p:cNvSpPr>
            <a:spLocks noGrp="1"/>
          </p:cNvSpPr>
          <p:nvPr>
            <p:ph idx="1"/>
          </p:nvPr>
        </p:nvSpPr>
        <p:spPr/>
        <p:txBody>
          <a:bodyPr/>
          <a:lstStyle/>
          <a:p>
            <a:r>
              <a:rPr lang="nl-NL" dirty="0" smtClean="0"/>
              <a:t>Italiaans raaigras</a:t>
            </a:r>
          </a:p>
          <a:p>
            <a:pPr lvl="1"/>
            <a:r>
              <a:rPr lang="nl-NL" dirty="0" smtClean="0"/>
              <a:t>Startgift van 40-60 kg N/ha voor standaardteelt</a:t>
            </a:r>
          </a:p>
          <a:p>
            <a:pPr lvl="1"/>
            <a:r>
              <a:rPr lang="nl-NL" dirty="0" smtClean="0"/>
              <a:t>Voederwinning: ca. 100 kg minerale N</a:t>
            </a:r>
          </a:p>
          <a:p>
            <a:r>
              <a:rPr lang="nl-NL" dirty="0" smtClean="0"/>
              <a:t>Engels raaigras</a:t>
            </a:r>
          </a:p>
          <a:p>
            <a:pPr lvl="1"/>
            <a:r>
              <a:rPr lang="nl-NL" dirty="0" smtClean="0"/>
              <a:t>Op slempgevoelige grond 50 kg N/ha (wortels)</a:t>
            </a:r>
          </a:p>
          <a:p>
            <a:pPr lvl="1"/>
            <a:r>
              <a:rPr lang="nl-NL" dirty="0" smtClean="0"/>
              <a:t>Na erwten, pootaardappelen 0 kg N</a:t>
            </a:r>
          </a:p>
          <a:p>
            <a:pPr lvl="1"/>
            <a:r>
              <a:rPr lang="nl-NL" dirty="0" smtClean="0"/>
              <a:t>In stoppel met stro (7 kg N/ton fixatie) meer N/ha</a:t>
            </a:r>
            <a:endParaRPr lang="nl-NL" dirty="0"/>
          </a:p>
        </p:txBody>
      </p:sp>
      <p:sp>
        <p:nvSpPr>
          <p:cNvPr id="4" name="Tijdelijke aanduiding voor dianummer 3"/>
          <p:cNvSpPr>
            <a:spLocks noGrp="1"/>
          </p:cNvSpPr>
          <p:nvPr>
            <p:ph type="sldNum" sz="quarter" idx="12"/>
          </p:nvPr>
        </p:nvSpPr>
        <p:spPr/>
        <p:txBody>
          <a:bodyPr/>
          <a:lstStyle/>
          <a:p>
            <a:pPr>
              <a:defRPr/>
            </a:pPr>
            <a:fld id="{E833B523-6C5D-433A-83FB-F2DCBB397893}" type="slidenum">
              <a:rPr lang="en-US" smtClean="0"/>
              <a:pPr>
                <a:defRPr/>
              </a:pPr>
              <a:t>22</a:t>
            </a:fld>
            <a:endParaRPr lang="en-US"/>
          </a:p>
        </p:txBody>
      </p:sp>
    </p:spTree>
    <p:extLst>
      <p:ext uri="{BB962C8B-B14F-4D97-AF65-F5344CB8AC3E}">
        <p14:creationId xmlns:p14="http://schemas.microsoft.com/office/powerpoint/2010/main" xmlns="" val="30349285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N-opname en -nalevering</a:t>
            </a:r>
            <a:endParaRPr lang="nl-NL" dirty="0"/>
          </a:p>
        </p:txBody>
      </p:sp>
      <p:sp>
        <p:nvSpPr>
          <p:cNvPr id="3" name="Tijdelijke aanduiding voor inhoud 2"/>
          <p:cNvSpPr>
            <a:spLocks noGrp="1"/>
          </p:cNvSpPr>
          <p:nvPr>
            <p:ph idx="1"/>
          </p:nvPr>
        </p:nvSpPr>
        <p:spPr>
          <a:xfrm>
            <a:off x="457200" y="1600200"/>
            <a:ext cx="8507288" cy="4525963"/>
          </a:xfrm>
        </p:spPr>
        <p:txBody>
          <a:bodyPr/>
          <a:lstStyle/>
          <a:p>
            <a:r>
              <a:rPr lang="nl-NL" dirty="0" smtClean="0"/>
              <a:t>Meer ondergrondse massa, meer N vastlegging</a:t>
            </a:r>
          </a:p>
          <a:p>
            <a:r>
              <a:rPr lang="nl-NL" dirty="0" smtClean="0"/>
              <a:t>Hoe hoger de C/N-ratio, hoe minder uitspoeling </a:t>
            </a:r>
          </a:p>
          <a:p>
            <a:r>
              <a:rPr lang="nl-NL" dirty="0" smtClean="0"/>
              <a:t>Korting N-gift na onderwerken in kg/ha</a:t>
            </a:r>
            <a:endParaRPr lang="nl-NL" dirty="0"/>
          </a:p>
        </p:txBody>
      </p:sp>
      <p:sp>
        <p:nvSpPr>
          <p:cNvPr id="4" name="Tijdelijke aanduiding voor dianummer 3"/>
          <p:cNvSpPr>
            <a:spLocks noGrp="1"/>
          </p:cNvSpPr>
          <p:nvPr>
            <p:ph type="sldNum" sz="quarter" idx="12"/>
          </p:nvPr>
        </p:nvSpPr>
        <p:spPr/>
        <p:txBody>
          <a:bodyPr/>
          <a:lstStyle/>
          <a:p>
            <a:pPr>
              <a:defRPr/>
            </a:pPr>
            <a:fld id="{E833B523-6C5D-433A-83FB-F2DCBB397893}" type="slidenum">
              <a:rPr lang="en-US" smtClean="0"/>
              <a:pPr>
                <a:defRPr/>
              </a:pPr>
              <a:t>23</a:t>
            </a:fld>
            <a:endParaRPr lang="en-US"/>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0809" y="3429000"/>
            <a:ext cx="8313679" cy="23479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kstvak 4"/>
          <p:cNvSpPr txBox="1"/>
          <p:nvPr/>
        </p:nvSpPr>
        <p:spPr>
          <a:xfrm>
            <a:off x="4860032" y="5733256"/>
            <a:ext cx="4176464" cy="461665"/>
          </a:xfrm>
          <a:prstGeom prst="rect">
            <a:avLst/>
          </a:prstGeom>
          <a:noFill/>
        </p:spPr>
        <p:txBody>
          <a:bodyPr wrap="square" rtlCol="0">
            <a:spAutoFit/>
          </a:bodyPr>
          <a:lstStyle/>
          <a:p>
            <a:r>
              <a:rPr lang="nl-NL" sz="2400" dirty="0" smtClean="0"/>
              <a:t>Licht ontwikkeld gewas x ½ </a:t>
            </a:r>
            <a:endParaRPr lang="nl-NL" sz="2400" dirty="0"/>
          </a:p>
        </p:txBody>
      </p:sp>
    </p:spTree>
    <p:extLst>
      <p:ext uri="{BB962C8B-B14F-4D97-AF65-F5344CB8AC3E}">
        <p14:creationId xmlns:p14="http://schemas.microsoft.com/office/powerpoint/2010/main" xmlns="" val="40332171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N-opname en -nalevering </a:t>
            </a:r>
            <a:endParaRPr lang="nl-NL" dirty="0"/>
          </a:p>
        </p:txBody>
      </p:sp>
      <p:sp>
        <p:nvSpPr>
          <p:cNvPr id="3" name="Tijdelijke aanduiding voor inhoud 2"/>
          <p:cNvSpPr>
            <a:spLocks noGrp="1"/>
          </p:cNvSpPr>
          <p:nvPr>
            <p:ph idx="1"/>
          </p:nvPr>
        </p:nvSpPr>
        <p:spPr/>
        <p:txBody>
          <a:bodyPr/>
          <a:lstStyle/>
          <a:p>
            <a:r>
              <a:rPr lang="nl-NL" dirty="0" smtClean="0"/>
              <a:t>Opname per 1 dm gewaslengte</a:t>
            </a:r>
          </a:p>
          <a:p>
            <a:pPr lvl="1"/>
            <a:r>
              <a:rPr lang="nl-NL" dirty="0" smtClean="0"/>
              <a:t>Gele mosterd:  10 kg/ha</a:t>
            </a:r>
          </a:p>
          <a:p>
            <a:pPr lvl="1"/>
            <a:r>
              <a:rPr lang="nl-NL" dirty="0" smtClean="0"/>
              <a:t>Granen/grassen</a:t>
            </a:r>
            <a:r>
              <a:rPr lang="nl-NL" dirty="0"/>
              <a:t>: </a:t>
            </a:r>
            <a:r>
              <a:rPr lang="nl-NL" dirty="0" smtClean="0"/>
              <a:t>25 </a:t>
            </a:r>
            <a:r>
              <a:rPr lang="nl-NL" dirty="0"/>
              <a:t>kg </a:t>
            </a:r>
            <a:r>
              <a:rPr lang="nl-NL" dirty="0" smtClean="0"/>
              <a:t>N/ha</a:t>
            </a:r>
          </a:p>
          <a:p>
            <a:r>
              <a:rPr lang="nl-NL" dirty="0" smtClean="0"/>
              <a:t>N-korting na onderwerken</a:t>
            </a:r>
          </a:p>
          <a:p>
            <a:pPr lvl="1"/>
            <a:endParaRPr lang="nl-NL" dirty="0"/>
          </a:p>
        </p:txBody>
      </p:sp>
      <p:sp>
        <p:nvSpPr>
          <p:cNvPr id="4" name="Tijdelijke aanduiding voor dianummer 3"/>
          <p:cNvSpPr>
            <a:spLocks noGrp="1"/>
          </p:cNvSpPr>
          <p:nvPr>
            <p:ph type="sldNum" sz="quarter" idx="12"/>
          </p:nvPr>
        </p:nvSpPr>
        <p:spPr/>
        <p:txBody>
          <a:bodyPr/>
          <a:lstStyle/>
          <a:p>
            <a:pPr>
              <a:defRPr/>
            </a:pPr>
            <a:fld id="{E833B523-6C5D-433A-83FB-F2DCBB397893}" type="slidenum">
              <a:rPr lang="en-US" smtClean="0"/>
              <a:pPr>
                <a:defRPr/>
              </a:pPr>
              <a:t>24</a:t>
            </a:fld>
            <a:endParaRPr lang="en-US"/>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77383" y="3789040"/>
            <a:ext cx="7273835" cy="25839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057370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Nutriënten nalevering </a:t>
            </a:r>
            <a:endParaRPr lang="nl-NL" dirty="0"/>
          </a:p>
        </p:txBody>
      </p:sp>
      <p:sp>
        <p:nvSpPr>
          <p:cNvPr id="3" name="Tijdelijke aanduiding voor inhoud 2"/>
          <p:cNvSpPr>
            <a:spLocks noGrp="1"/>
          </p:cNvSpPr>
          <p:nvPr>
            <p:ph idx="1"/>
          </p:nvPr>
        </p:nvSpPr>
        <p:spPr/>
        <p:txBody>
          <a:bodyPr/>
          <a:lstStyle/>
          <a:p>
            <a:r>
              <a:rPr lang="nl-NL" dirty="0" smtClean="0"/>
              <a:t>Indien </a:t>
            </a:r>
            <a:r>
              <a:rPr lang="nl-NL" dirty="0" err="1" smtClean="0"/>
              <a:t>Nmin</a:t>
            </a:r>
            <a:r>
              <a:rPr lang="nl-NL" dirty="0" smtClean="0"/>
              <a:t> voorjaar dan bij grassen 1/3 deel N-nalevering in </a:t>
            </a:r>
            <a:r>
              <a:rPr lang="nl-NL" dirty="0" err="1" smtClean="0"/>
              <a:t>Nmin</a:t>
            </a:r>
            <a:r>
              <a:rPr lang="nl-NL" dirty="0" smtClean="0"/>
              <a:t> en 2/3 deel tijdens groeiseizoen</a:t>
            </a:r>
          </a:p>
          <a:p>
            <a:r>
              <a:rPr lang="nl-NL" dirty="0" smtClean="0"/>
              <a:t>Kruisbloemigen: alle N komt in winter vrij</a:t>
            </a:r>
          </a:p>
          <a:p>
            <a:r>
              <a:rPr lang="nl-NL" dirty="0" smtClean="0"/>
              <a:t>Let op met overschatting bij hoge </a:t>
            </a:r>
            <a:r>
              <a:rPr lang="nl-NL" dirty="0" err="1" smtClean="0"/>
              <a:t>Nmin</a:t>
            </a:r>
            <a:r>
              <a:rPr lang="nl-NL" dirty="0" smtClean="0"/>
              <a:t> factor</a:t>
            </a:r>
          </a:p>
          <a:p>
            <a:r>
              <a:rPr lang="nl-NL" dirty="0" smtClean="0"/>
              <a:t>Fosfaatopname </a:t>
            </a:r>
            <a:r>
              <a:rPr lang="nl-NL" dirty="0" smtClean="0">
                <a:sym typeface="Wingdings" pitchFamily="2" charset="2"/>
              </a:rPr>
              <a:t> vertering groenbemester  deel P-organisch beschikbaar voor gewas</a:t>
            </a:r>
            <a:endParaRPr lang="nl-NL" dirty="0"/>
          </a:p>
        </p:txBody>
      </p:sp>
      <p:sp>
        <p:nvSpPr>
          <p:cNvPr id="4" name="Tijdelijke aanduiding voor dianummer 3"/>
          <p:cNvSpPr>
            <a:spLocks noGrp="1"/>
          </p:cNvSpPr>
          <p:nvPr>
            <p:ph type="sldNum" sz="quarter" idx="12"/>
          </p:nvPr>
        </p:nvSpPr>
        <p:spPr/>
        <p:txBody>
          <a:bodyPr/>
          <a:lstStyle/>
          <a:p>
            <a:pPr>
              <a:defRPr/>
            </a:pPr>
            <a:fld id="{E833B523-6C5D-433A-83FB-F2DCBB397893}" type="slidenum">
              <a:rPr lang="en-US" smtClean="0"/>
              <a:pPr>
                <a:defRPr/>
              </a:pPr>
              <a:t>25</a:t>
            </a:fld>
            <a:endParaRPr lang="en-US"/>
          </a:p>
        </p:txBody>
      </p:sp>
    </p:spTree>
    <p:extLst>
      <p:ext uri="{BB962C8B-B14F-4D97-AF65-F5344CB8AC3E}">
        <p14:creationId xmlns:p14="http://schemas.microsoft.com/office/powerpoint/2010/main" xmlns="" val="6292936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Effecten bodemstructuur</a:t>
            </a:r>
            <a:endParaRPr lang="nl-NL" dirty="0"/>
          </a:p>
        </p:txBody>
      </p:sp>
      <p:sp>
        <p:nvSpPr>
          <p:cNvPr id="3" name="Tijdelijke aanduiding voor inhoud 2"/>
          <p:cNvSpPr>
            <a:spLocks noGrp="1"/>
          </p:cNvSpPr>
          <p:nvPr>
            <p:ph idx="1"/>
          </p:nvPr>
        </p:nvSpPr>
        <p:spPr>
          <a:xfrm>
            <a:off x="457200" y="1196752"/>
            <a:ext cx="8229600" cy="4929411"/>
          </a:xfrm>
        </p:spPr>
        <p:txBody>
          <a:bodyPr/>
          <a:lstStyle/>
          <a:p>
            <a:r>
              <a:rPr lang="nl-NL" dirty="0" smtClean="0"/>
              <a:t>Grassen wortelen veelal ondieper en hebben sneller last van hoge bodemdichtheid</a:t>
            </a:r>
          </a:p>
          <a:p>
            <a:r>
              <a:rPr lang="nl-NL" dirty="0" smtClean="0"/>
              <a:t>Winterharde groenbemesters of </a:t>
            </a:r>
            <a:r>
              <a:rPr lang="nl-NL" dirty="0" err="1" smtClean="0"/>
              <a:t>mulchlaag</a:t>
            </a:r>
            <a:r>
              <a:rPr lang="nl-NL" dirty="0" smtClean="0"/>
              <a:t> beschermen bodemaggregaten ook tijdens de winter tegen regeninslag</a:t>
            </a:r>
          </a:p>
          <a:p>
            <a:r>
              <a:rPr lang="nl-NL" dirty="0" smtClean="0"/>
              <a:t>Kruisbloemigen wortelen dieper, maar minder intensief</a:t>
            </a:r>
          </a:p>
          <a:p>
            <a:r>
              <a:rPr lang="nl-NL" dirty="0" smtClean="0"/>
              <a:t>Vlinderbloemigen wortelen m.n. in bouwvoor</a:t>
            </a:r>
            <a:endParaRPr lang="nl-NL" dirty="0"/>
          </a:p>
        </p:txBody>
      </p:sp>
      <p:sp>
        <p:nvSpPr>
          <p:cNvPr id="4" name="Tijdelijke aanduiding voor dianummer 3"/>
          <p:cNvSpPr>
            <a:spLocks noGrp="1"/>
          </p:cNvSpPr>
          <p:nvPr>
            <p:ph type="sldNum" sz="quarter" idx="12"/>
          </p:nvPr>
        </p:nvSpPr>
        <p:spPr/>
        <p:txBody>
          <a:bodyPr/>
          <a:lstStyle/>
          <a:p>
            <a:pPr>
              <a:defRPr/>
            </a:pPr>
            <a:fld id="{E833B523-6C5D-433A-83FB-F2DCBB397893}" type="slidenum">
              <a:rPr lang="en-US" smtClean="0"/>
              <a:pPr>
                <a:defRPr/>
              </a:pPr>
              <a:t>26</a:t>
            </a:fld>
            <a:endParaRPr lang="en-US"/>
          </a:p>
        </p:txBody>
      </p:sp>
    </p:spTree>
    <p:extLst>
      <p:ext uri="{BB962C8B-B14F-4D97-AF65-F5344CB8AC3E}">
        <p14:creationId xmlns:p14="http://schemas.microsoft.com/office/powerpoint/2010/main" xmlns="" val="42500621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Doorworteling</a:t>
            </a:r>
            <a:endParaRPr lang="nl-NL" dirty="0"/>
          </a:p>
        </p:txBody>
      </p:sp>
      <p:sp>
        <p:nvSpPr>
          <p:cNvPr id="3" name="Tijdelijke aanduiding voor inhoud 2"/>
          <p:cNvSpPr>
            <a:spLocks noGrp="1"/>
          </p:cNvSpPr>
          <p:nvPr>
            <p:ph idx="1"/>
          </p:nvPr>
        </p:nvSpPr>
        <p:spPr>
          <a:xfrm>
            <a:off x="457200" y="1268760"/>
            <a:ext cx="8229600" cy="4857403"/>
          </a:xfrm>
        </p:spPr>
        <p:txBody>
          <a:bodyPr/>
          <a:lstStyle/>
          <a:p>
            <a:r>
              <a:rPr lang="nl-NL" dirty="0" smtClean="0"/>
              <a:t>Rietzwenkgras meer wortelmassa onderin bouwvoor dan Engels raaigras</a:t>
            </a:r>
          </a:p>
          <a:p>
            <a:r>
              <a:rPr lang="nl-NL" dirty="0" smtClean="0"/>
              <a:t>Italiaans raaigras wortelt sneller en dieper en is minder winterhard dan Engels raaigras</a:t>
            </a:r>
          </a:p>
          <a:p>
            <a:r>
              <a:rPr lang="nl-NL" dirty="0" smtClean="0"/>
              <a:t>Bladrammenas kan tot 110 cm diepte en Engels raaigras tot 70 cm (Lelystad)</a:t>
            </a:r>
          </a:p>
          <a:p>
            <a:r>
              <a:rPr lang="nl-NL" dirty="0" smtClean="0"/>
              <a:t>Gele mosterd tot 70 cm in 6 weken tijd</a:t>
            </a:r>
          </a:p>
          <a:p>
            <a:r>
              <a:rPr lang="nl-NL" dirty="0" err="1" smtClean="0"/>
              <a:t>Biofumigatie</a:t>
            </a:r>
            <a:r>
              <a:rPr lang="nl-NL" dirty="0" smtClean="0"/>
              <a:t> </a:t>
            </a:r>
            <a:r>
              <a:rPr lang="nl-NL" dirty="0" err="1" smtClean="0"/>
              <a:t>blends</a:t>
            </a:r>
            <a:r>
              <a:rPr lang="nl-NL" dirty="0" smtClean="0"/>
              <a:t> 40-60 cm </a:t>
            </a:r>
            <a:endParaRPr lang="nl-NL" dirty="0"/>
          </a:p>
        </p:txBody>
      </p:sp>
      <p:sp>
        <p:nvSpPr>
          <p:cNvPr id="4" name="Tijdelijke aanduiding voor dianummer 3"/>
          <p:cNvSpPr>
            <a:spLocks noGrp="1"/>
          </p:cNvSpPr>
          <p:nvPr>
            <p:ph type="sldNum" sz="quarter" idx="12"/>
          </p:nvPr>
        </p:nvSpPr>
        <p:spPr/>
        <p:txBody>
          <a:bodyPr/>
          <a:lstStyle/>
          <a:p>
            <a:pPr>
              <a:defRPr/>
            </a:pPr>
            <a:fld id="{E833B523-6C5D-433A-83FB-F2DCBB397893}" type="slidenum">
              <a:rPr lang="en-US" smtClean="0"/>
              <a:pPr>
                <a:defRPr/>
              </a:pPr>
              <a:t>27</a:t>
            </a:fld>
            <a:endParaRPr lang="en-US"/>
          </a:p>
        </p:txBody>
      </p:sp>
    </p:spTree>
    <p:extLst>
      <p:ext uri="{BB962C8B-B14F-4D97-AF65-F5344CB8AC3E}">
        <p14:creationId xmlns:p14="http://schemas.microsoft.com/office/powerpoint/2010/main" xmlns="" val="34512391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Effecten bodemziekten en -plagen</a:t>
            </a:r>
            <a:endParaRPr lang="nl-NL" dirty="0"/>
          </a:p>
        </p:txBody>
      </p:sp>
      <p:sp>
        <p:nvSpPr>
          <p:cNvPr id="3" name="Tijdelijke aanduiding voor inhoud 2"/>
          <p:cNvSpPr>
            <a:spLocks noGrp="1"/>
          </p:cNvSpPr>
          <p:nvPr>
            <p:ph idx="1"/>
          </p:nvPr>
        </p:nvSpPr>
        <p:spPr/>
        <p:txBody>
          <a:bodyPr/>
          <a:lstStyle/>
          <a:p>
            <a:r>
              <a:rPr lang="nl-NL" dirty="0" smtClean="0"/>
              <a:t>Klavers en kruisbloemigen (en </a:t>
            </a:r>
            <a:r>
              <a:rPr lang="nl-NL" dirty="0" err="1" smtClean="0"/>
              <a:t>Tagetes</a:t>
            </a:r>
            <a:r>
              <a:rPr lang="nl-NL" dirty="0" smtClean="0"/>
              <a:t>) zijn waardplant voor </a:t>
            </a:r>
            <a:r>
              <a:rPr lang="nl-NL" dirty="0" err="1"/>
              <a:t>S</a:t>
            </a:r>
            <a:r>
              <a:rPr lang="nl-NL" dirty="0" err="1" smtClean="0"/>
              <a:t>clerotinia</a:t>
            </a:r>
            <a:endParaRPr lang="nl-NL" dirty="0" smtClean="0"/>
          </a:p>
          <a:p>
            <a:r>
              <a:rPr lang="nl-NL" dirty="0" smtClean="0"/>
              <a:t>Gele mosterd en </a:t>
            </a:r>
            <a:r>
              <a:rPr lang="nl-NL" dirty="0" err="1" smtClean="0"/>
              <a:t>bladkool</a:t>
            </a:r>
            <a:r>
              <a:rPr lang="nl-NL" dirty="0" smtClean="0"/>
              <a:t> zijn gevoelig voor knolvoet (niet toepassen in koolbouwplan)</a:t>
            </a:r>
          </a:p>
          <a:p>
            <a:r>
              <a:rPr lang="nl-NL" dirty="0" smtClean="0"/>
              <a:t>Na erwten geen vlinderbloemige groenbemester vanwege bladrandkever</a:t>
            </a:r>
          </a:p>
          <a:p>
            <a:r>
              <a:rPr lang="nl-NL" dirty="0" smtClean="0"/>
              <a:t>Groenbemester op zware grond o.a. slakken</a:t>
            </a:r>
            <a:endParaRPr lang="nl-NL" dirty="0"/>
          </a:p>
        </p:txBody>
      </p:sp>
      <p:sp>
        <p:nvSpPr>
          <p:cNvPr id="4" name="Tijdelijke aanduiding voor dianummer 3"/>
          <p:cNvSpPr>
            <a:spLocks noGrp="1"/>
          </p:cNvSpPr>
          <p:nvPr>
            <p:ph type="sldNum" sz="quarter" idx="12"/>
          </p:nvPr>
        </p:nvSpPr>
        <p:spPr/>
        <p:txBody>
          <a:bodyPr/>
          <a:lstStyle/>
          <a:p>
            <a:pPr>
              <a:defRPr/>
            </a:pPr>
            <a:fld id="{E833B523-6C5D-433A-83FB-F2DCBB397893}" type="slidenum">
              <a:rPr lang="en-US" smtClean="0"/>
              <a:pPr>
                <a:defRPr/>
              </a:pPr>
              <a:t>28</a:t>
            </a:fld>
            <a:endParaRPr lang="en-US"/>
          </a:p>
        </p:txBody>
      </p:sp>
    </p:spTree>
    <p:extLst>
      <p:ext uri="{BB962C8B-B14F-4D97-AF65-F5344CB8AC3E}">
        <p14:creationId xmlns:p14="http://schemas.microsoft.com/office/powerpoint/2010/main" xmlns="" val="6461697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Effecten bodemziekten en -plagen</a:t>
            </a:r>
            <a:endParaRPr lang="nl-NL" dirty="0"/>
          </a:p>
        </p:txBody>
      </p:sp>
      <p:sp>
        <p:nvSpPr>
          <p:cNvPr id="3" name="Tijdelijke aanduiding voor inhoud 2"/>
          <p:cNvSpPr>
            <a:spLocks noGrp="1"/>
          </p:cNvSpPr>
          <p:nvPr>
            <p:ph idx="1"/>
          </p:nvPr>
        </p:nvSpPr>
        <p:spPr/>
        <p:txBody>
          <a:bodyPr/>
          <a:lstStyle/>
          <a:p>
            <a:r>
              <a:rPr lang="nl-NL" dirty="0" smtClean="0"/>
              <a:t>Geen grassen voor granen i.v.m. voetziekten, tarwehalmdoder (ca. 1 jaar aanwezig) en kans op fritvliegschade</a:t>
            </a:r>
          </a:p>
          <a:p>
            <a:r>
              <a:rPr lang="nl-NL" dirty="0" smtClean="0"/>
              <a:t>Gras in zomerbraak kan tot </a:t>
            </a:r>
            <a:r>
              <a:rPr lang="nl-NL" dirty="0" err="1" smtClean="0"/>
              <a:t>eiafzetting</a:t>
            </a:r>
            <a:r>
              <a:rPr lang="nl-NL" dirty="0" smtClean="0"/>
              <a:t> kniptor leiden (ritnaalden)</a:t>
            </a:r>
          </a:p>
          <a:p>
            <a:r>
              <a:rPr lang="nl-NL" dirty="0" err="1" smtClean="0"/>
              <a:t>Tagetes</a:t>
            </a:r>
            <a:r>
              <a:rPr lang="nl-NL" dirty="0" smtClean="0"/>
              <a:t> meer kans op </a:t>
            </a:r>
            <a:r>
              <a:rPr lang="nl-NL" dirty="0" err="1" smtClean="0"/>
              <a:t>Pythium</a:t>
            </a:r>
            <a:r>
              <a:rPr lang="nl-NL" dirty="0" smtClean="0"/>
              <a:t> (bolgewassen)</a:t>
            </a:r>
            <a:endParaRPr lang="nl-NL" dirty="0"/>
          </a:p>
        </p:txBody>
      </p:sp>
      <p:sp>
        <p:nvSpPr>
          <p:cNvPr id="4" name="Tijdelijke aanduiding voor dianummer 3"/>
          <p:cNvSpPr>
            <a:spLocks noGrp="1"/>
          </p:cNvSpPr>
          <p:nvPr>
            <p:ph type="sldNum" sz="quarter" idx="12"/>
          </p:nvPr>
        </p:nvSpPr>
        <p:spPr/>
        <p:txBody>
          <a:bodyPr/>
          <a:lstStyle/>
          <a:p>
            <a:pPr>
              <a:defRPr/>
            </a:pPr>
            <a:fld id="{E833B523-6C5D-433A-83FB-F2DCBB397893}" type="slidenum">
              <a:rPr lang="en-US" smtClean="0"/>
              <a:pPr>
                <a:defRPr/>
              </a:pPr>
              <a:t>29</a:t>
            </a:fld>
            <a:endParaRPr lang="en-US"/>
          </a:p>
        </p:txBody>
      </p:sp>
    </p:spTree>
    <p:extLst>
      <p:ext uri="{BB962C8B-B14F-4D97-AF65-F5344CB8AC3E}">
        <p14:creationId xmlns:p14="http://schemas.microsoft.com/office/powerpoint/2010/main" xmlns="" val="1491716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MMM-thema mineralen, klimaat en energie</a:t>
            </a:r>
            <a:endParaRPr lang="nl-NL" dirty="0"/>
          </a:p>
        </p:txBody>
      </p:sp>
      <p:pic>
        <p:nvPicPr>
          <p:cNvPr id="5" name="Tijdelijke aanduiding voor inhoud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539551" y="1484785"/>
            <a:ext cx="7471575" cy="1944216"/>
          </a:xfrm>
        </p:spPr>
      </p:pic>
      <p:sp>
        <p:nvSpPr>
          <p:cNvPr id="4" name="Tijdelijke aanduiding voor dianummer 3"/>
          <p:cNvSpPr>
            <a:spLocks noGrp="1"/>
          </p:cNvSpPr>
          <p:nvPr>
            <p:ph type="sldNum" sz="quarter" idx="12"/>
          </p:nvPr>
        </p:nvSpPr>
        <p:spPr/>
        <p:txBody>
          <a:bodyPr/>
          <a:lstStyle/>
          <a:p>
            <a:pPr>
              <a:defRPr/>
            </a:pPr>
            <a:fld id="{E833B523-6C5D-433A-83FB-F2DCBB397893}" type="slidenum">
              <a:rPr lang="en-US" smtClean="0"/>
              <a:pPr>
                <a:defRPr/>
              </a:pPr>
              <a:t>3</a:t>
            </a:fld>
            <a:endParaRPr lang="en-US"/>
          </a:p>
        </p:txBody>
      </p:sp>
      <p:sp>
        <p:nvSpPr>
          <p:cNvPr id="6" name="PIJL-LINKS 5"/>
          <p:cNvSpPr/>
          <p:nvPr/>
        </p:nvSpPr>
        <p:spPr>
          <a:xfrm>
            <a:off x="7380312" y="2492896"/>
            <a:ext cx="576064" cy="2880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51520" y="4005064"/>
            <a:ext cx="8748596" cy="1373746"/>
          </a:xfrm>
          <a:prstGeom prst="rect">
            <a:avLst/>
          </a:prstGeom>
        </p:spPr>
      </p:pic>
    </p:spTree>
    <p:extLst>
      <p:ext uri="{BB962C8B-B14F-4D97-AF65-F5344CB8AC3E}">
        <p14:creationId xmlns:p14="http://schemas.microsoft.com/office/powerpoint/2010/main" xmlns="" val="7552775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Grondbewerking</a:t>
            </a:r>
            <a:endParaRPr lang="nl-NL" dirty="0"/>
          </a:p>
        </p:txBody>
      </p:sp>
      <p:sp>
        <p:nvSpPr>
          <p:cNvPr id="3" name="Tijdelijke aanduiding voor inhoud 2"/>
          <p:cNvSpPr>
            <a:spLocks noGrp="1"/>
          </p:cNvSpPr>
          <p:nvPr>
            <p:ph idx="1"/>
          </p:nvPr>
        </p:nvSpPr>
        <p:spPr>
          <a:xfrm>
            <a:off x="457200" y="1340768"/>
            <a:ext cx="8507288" cy="4785395"/>
          </a:xfrm>
        </p:spPr>
        <p:txBody>
          <a:bodyPr/>
          <a:lstStyle/>
          <a:p>
            <a:r>
              <a:rPr lang="nl-NL" dirty="0" smtClean="0"/>
              <a:t>Hoofdgrondbewerking</a:t>
            </a:r>
          </a:p>
          <a:p>
            <a:pPr lvl="1"/>
            <a:r>
              <a:rPr lang="nl-NL" dirty="0" smtClean="0"/>
              <a:t>Onderwerken gewasresten, groenbemesters of mest</a:t>
            </a:r>
          </a:p>
          <a:p>
            <a:pPr lvl="1"/>
            <a:r>
              <a:rPr lang="nl-NL" dirty="0" smtClean="0"/>
              <a:t>Openbreken van storende lagen</a:t>
            </a:r>
          </a:p>
          <a:p>
            <a:pPr lvl="1"/>
            <a:r>
              <a:rPr lang="nl-NL" dirty="0" smtClean="0"/>
              <a:t>Zorgen voor voldoende verwerking van de grond</a:t>
            </a:r>
          </a:p>
          <a:p>
            <a:r>
              <a:rPr lang="nl-NL" dirty="0" smtClean="0"/>
              <a:t>Wereldwijd steeds minder geploegd</a:t>
            </a:r>
            <a:endParaRPr lang="nl-NL" dirty="0"/>
          </a:p>
          <a:p>
            <a:pPr lvl="1"/>
            <a:r>
              <a:rPr lang="nl-NL" dirty="0" smtClean="0"/>
              <a:t>Erosiegevoeligheid </a:t>
            </a:r>
          </a:p>
          <a:p>
            <a:pPr lvl="1"/>
            <a:r>
              <a:rPr lang="nl-NL" dirty="0" smtClean="0"/>
              <a:t>Lager brandstofgebruik</a:t>
            </a:r>
          </a:p>
          <a:p>
            <a:pPr lvl="1"/>
            <a:r>
              <a:rPr lang="nl-NL" dirty="0" smtClean="0"/>
              <a:t>Groter machinecapaciteit</a:t>
            </a:r>
            <a:endParaRPr lang="nl-NL" dirty="0"/>
          </a:p>
        </p:txBody>
      </p:sp>
      <p:sp>
        <p:nvSpPr>
          <p:cNvPr id="4" name="Tijdelijke aanduiding voor dianummer 3"/>
          <p:cNvSpPr>
            <a:spLocks noGrp="1"/>
          </p:cNvSpPr>
          <p:nvPr>
            <p:ph type="sldNum" sz="quarter" idx="12"/>
          </p:nvPr>
        </p:nvSpPr>
        <p:spPr/>
        <p:txBody>
          <a:bodyPr/>
          <a:lstStyle/>
          <a:p>
            <a:pPr>
              <a:defRPr/>
            </a:pPr>
            <a:fld id="{E833B523-6C5D-433A-83FB-F2DCBB397893}" type="slidenum">
              <a:rPr lang="en-US" smtClean="0"/>
              <a:pPr>
                <a:defRPr/>
              </a:pPr>
              <a:t>30</a:t>
            </a:fld>
            <a:endParaRPr lang="en-US"/>
          </a:p>
        </p:txBody>
      </p:sp>
    </p:spTree>
    <p:extLst>
      <p:ext uri="{BB962C8B-B14F-4D97-AF65-F5344CB8AC3E}">
        <p14:creationId xmlns:p14="http://schemas.microsoft.com/office/powerpoint/2010/main" xmlns="" val="2022076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Teeltsysteem </a:t>
            </a:r>
            <a:endParaRPr lang="nl-NL" dirty="0"/>
          </a:p>
        </p:txBody>
      </p:sp>
      <p:sp>
        <p:nvSpPr>
          <p:cNvPr id="3" name="Tijdelijke aanduiding voor inhoud 2"/>
          <p:cNvSpPr>
            <a:spLocks noGrp="1"/>
          </p:cNvSpPr>
          <p:nvPr>
            <p:ph idx="1"/>
          </p:nvPr>
        </p:nvSpPr>
        <p:spPr>
          <a:xfrm>
            <a:off x="457200" y="1600200"/>
            <a:ext cx="8507288" cy="4525963"/>
          </a:xfrm>
        </p:spPr>
        <p:txBody>
          <a:bodyPr/>
          <a:lstStyle/>
          <a:p>
            <a:r>
              <a:rPr lang="nl-NL" dirty="0" smtClean="0"/>
              <a:t>Vruchtwisseling nodig voor goede bodemstructuur (afwisseling rooi- /maaivrucht)</a:t>
            </a:r>
          </a:p>
          <a:p>
            <a:r>
              <a:rPr lang="nl-NL" dirty="0" smtClean="0"/>
              <a:t>Ruimte voor groenbemesters</a:t>
            </a:r>
          </a:p>
          <a:p>
            <a:r>
              <a:rPr lang="nl-NL" dirty="0" smtClean="0"/>
              <a:t>Vermijden van te veel oogstmomenten onder slechte omstandigheden</a:t>
            </a:r>
          </a:p>
          <a:p>
            <a:endParaRPr lang="nl-NL" dirty="0"/>
          </a:p>
        </p:txBody>
      </p:sp>
      <p:sp>
        <p:nvSpPr>
          <p:cNvPr id="4" name="Tijdelijke aanduiding voor dianummer 3"/>
          <p:cNvSpPr>
            <a:spLocks noGrp="1"/>
          </p:cNvSpPr>
          <p:nvPr>
            <p:ph type="sldNum" sz="quarter" idx="12"/>
          </p:nvPr>
        </p:nvSpPr>
        <p:spPr/>
        <p:txBody>
          <a:bodyPr/>
          <a:lstStyle/>
          <a:p>
            <a:pPr>
              <a:defRPr/>
            </a:pPr>
            <a:fld id="{E833B523-6C5D-433A-83FB-F2DCBB397893}" type="slidenum">
              <a:rPr lang="en-US" smtClean="0"/>
              <a:pPr>
                <a:defRPr/>
              </a:pPr>
              <a:t>31</a:t>
            </a:fld>
            <a:endParaRPr lang="en-US"/>
          </a:p>
        </p:txBody>
      </p:sp>
    </p:spTree>
    <p:extLst>
      <p:ext uri="{BB962C8B-B14F-4D97-AF65-F5344CB8AC3E}">
        <p14:creationId xmlns:p14="http://schemas.microsoft.com/office/powerpoint/2010/main" xmlns="" val="14977717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Niet Kerende Grondbewerking</a:t>
            </a:r>
            <a:endParaRPr lang="nl-NL" dirty="0"/>
          </a:p>
        </p:txBody>
      </p:sp>
      <p:sp>
        <p:nvSpPr>
          <p:cNvPr id="3" name="Tijdelijke aanduiding voor inhoud 2"/>
          <p:cNvSpPr>
            <a:spLocks noGrp="1"/>
          </p:cNvSpPr>
          <p:nvPr>
            <p:ph idx="1"/>
          </p:nvPr>
        </p:nvSpPr>
        <p:spPr>
          <a:xfrm>
            <a:off x="457200" y="1268760"/>
            <a:ext cx="8686800" cy="4857403"/>
          </a:xfrm>
        </p:spPr>
        <p:txBody>
          <a:bodyPr/>
          <a:lstStyle/>
          <a:p>
            <a:r>
              <a:rPr lang="nl-NL" dirty="0" smtClean="0"/>
              <a:t>Beperken van verdichting door zware machines (minder correctie mogelijk)</a:t>
            </a:r>
          </a:p>
          <a:p>
            <a:r>
              <a:rPr lang="nl-NL" dirty="0" smtClean="0"/>
              <a:t>Poriën blijven meer intact (bodemleven krijgt overlevingskans)</a:t>
            </a:r>
          </a:p>
          <a:p>
            <a:r>
              <a:rPr lang="nl-NL" dirty="0" smtClean="0"/>
              <a:t>Bodemleven zorgt voor structuurverbetering van binnenuit (geen mechanische correctie nodig)</a:t>
            </a:r>
          </a:p>
          <a:p>
            <a:r>
              <a:rPr lang="nl-NL" dirty="0" smtClean="0"/>
              <a:t>Betere aansluiting boven- en ondergrond vergroot infiltratiesnelheid</a:t>
            </a:r>
            <a:endParaRPr lang="nl-NL" dirty="0"/>
          </a:p>
        </p:txBody>
      </p:sp>
      <p:sp>
        <p:nvSpPr>
          <p:cNvPr id="4" name="Tijdelijke aanduiding voor dianummer 3"/>
          <p:cNvSpPr>
            <a:spLocks noGrp="1"/>
          </p:cNvSpPr>
          <p:nvPr>
            <p:ph type="sldNum" sz="quarter" idx="12"/>
          </p:nvPr>
        </p:nvSpPr>
        <p:spPr/>
        <p:txBody>
          <a:bodyPr/>
          <a:lstStyle/>
          <a:p>
            <a:pPr>
              <a:defRPr/>
            </a:pPr>
            <a:fld id="{E833B523-6C5D-433A-83FB-F2DCBB397893}" type="slidenum">
              <a:rPr lang="en-US" smtClean="0"/>
              <a:pPr>
                <a:defRPr/>
              </a:pPr>
              <a:t>32</a:t>
            </a:fld>
            <a:endParaRPr lang="en-US"/>
          </a:p>
        </p:txBody>
      </p:sp>
    </p:spTree>
    <p:extLst>
      <p:ext uri="{BB962C8B-B14F-4D97-AF65-F5344CB8AC3E}">
        <p14:creationId xmlns:p14="http://schemas.microsoft.com/office/powerpoint/2010/main" xmlns="" val="33456218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Grondbedekking en rijpaden</a:t>
            </a:r>
            <a:endParaRPr lang="nl-NL" dirty="0"/>
          </a:p>
        </p:txBody>
      </p:sp>
      <p:sp>
        <p:nvSpPr>
          <p:cNvPr id="3" name="Tijdelijke aanduiding voor inhoud 2"/>
          <p:cNvSpPr>
            <a:spLocks noGrp="1"/>
          </p:cNvSpPr>
          <p:nvPr>
            <p:ph idx="1"/>
          </p:nvPr>
        </p:nvSpPr>
        <p:spPr/>
        <p:txBody>
          <a:bodyPr/>
          <a:lstStyle/>
          <a:p>
            <a:r>
              <a:rPr lang="nl-NL" dirty="0" smtClean="0"/>
              <a:t>Bodembedekking door groenbemester of gewasrest </a:t>
            </a:r>
          </a:p>
          <a:p>
            <a:pPr lvl="1"/>
            <a:r>
              <a:rPr lang="nl-NL" dirty="0" smtClean="0"/>
              <a:t>Beperken winderosie</a:t>
            </a:r>
          </a:p>
          <a:p>
            <a:pPr lvl="1"/>
            <a:r>
              <a:rPr lang="nl-NL" dirty="0" smtClean="0"/>
              <a:t>Bescherming neerslag</a:t>
            </a:r>
          </a:p>
          <a:p>
            <a:pPr lvl="1"/>
            <a:r>
              <a:rPr lang="nl-NL" dirty="0" smtClean="0"/>
              <a:t>Voedsel bodemorganismen</a:t>
            </a:r>
          </a:p>
          <a:p>
            <a:r>
              <a:rPr lang="nl-NL" dirty="0" smtClean="0"/>
              <a:t>Vaste rijpaden (GPS)</a:t>
            </a:r>
          </a:p>
          <a:p>
            <a:pPr lvl="1"/>
            <a:r>
              <a:rPr lang="nl-NL" dirty="0" smtClean="0"/>
              <a:t>Telen in onbereden grond</a:t>
            </a:r>
            <a:endParaRPr lang="nl-NL" dirty="0"/>
          </a:p>
        </p:txBody>
      </p:sp>
      <p:sp>
        <p:nvSpPr>
          <p:cNvPr id="4" name="Tijdelijke aanduiding voor dianummer 3"/>
          <p:cNvSpPr>
            <a:spLocks noGrp="1"/>
          </p:cNvSpPr>
          <p:nvPr>
            <p:ph type="sldNum" sz="quarter" idx="12"/>
          </p:nvPr>
        </p:nvSpPr>
        <p:spPr/>
        <p:txBody>
          <a:bodyPr/>
          <a:lstStyle/>
          <a:p>
            <a:pPr>
              <a:defRPr/>
            </a:pPr>
            <a:fld id="{E833B523-6C5D-433A-83FB-F2DCBB397893}" type="slidenum">
              <a:rPr lang="en-US" smtClean="0"/>
              <a:pPr>
                <a:defRPr/>
              </a:pPr>
              <a:t>33</a:t>
            </a:fld>
            <a:endParaRPr lang="en-US"/>
          </a:p>
        </p:txBody>
      </p:sp>
    </p:spTree>
    <p:extLst>
      <p:ext uri="{BB962C8B-B14F-4D97-AF65-F5344CB8AC3E}">
        <p14:creationId xmlns:p14="http://schemas.microsoft.com/office/powerpoint/2010/main" xmlns="" val="7934735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Effect grondbewerking fysisch</a:t>
            </a:r>
            <a:endParaRPr lang="nl-NL" dirty="0"/>
          </a:p>
        </p:txBody>
      </p:sp>
      <p:sp>
        <p:nvSpPr>
          <p:cNvPr id="4" name="Tijdelijke aanduiding voor dianummer 3"/>
          <p:cNvSpPr>
            <a:spLocks noGrp="1"/>
          </p:cNvSpPr>
          <p:nvPr>
            <p:ph type="sldNum" sz="quarter" idx="12"/>
          </p:nvPr>
        </p:nvSpPr>
        <p:spPr/>
        <p:txBody>
          <a:bodyPr/>
          <a:lstStyle/>
          <a:p>
            <a:pPr>
              <a:defRPr/>
            </a:pPr>
            <a:fld id="{E833B523-6C5D-433A-83FB-F2DCBB397893}" type="slidenum">
              <a:rPr lang="en-US" smtClean="0"/>
              <a:pPr>
                <a:defRPr/>
              </a:pPr>
              <a:t>34</a:t>
            </a:fld>
            <a:endParaRPr lang="en-US"/>
          </a:p>
        </p:txBody>
      </p:sp>
      <p:pic>
        <p:nvPicPr>
          <p:cNvPr id="6146" name="Picture 2" descr="http://www.kennisakker.nl/files/images/Artikel_grondbewerking_figuur3.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83768" y="1032384"/>
            <a:ext cx="6660232" cy="5217183"/>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ijdelijke aanduiding voor inhoud 2"/>
          <p:cNvSpPr>
            <a:spLocks noGrp="1"/>
          </p:cNvSpPr>
          <p:nvPr>
            <p:ph idx="1"/>
          </p:nvPr>
        </p:nvSpPr>
        <p:spPr>
          <a:xfrm>
            <a:off x="457200" y="1196752"/>
            <a:ext cx="8507288" cy="4929411"/>
          </a:xfrm>
        </p:spPr>
        <p:txBody>
          <a:bodyPr/>
          <a:lstStyle/>
          <a:p>
            <a:r>
              <a:rPr lang="nl-NL" dirty="0" smtClean="0"/>
              <a:t>Grond-water-luchtverhouding bij pF2 op 4,5 cm</a:t>
            </a:r>
            <a:endParaRPr lang="nl-NL" dirty="0"/>
          </a:p>
        </p:txBody>
      </p:sp>
    </p:spTree>
    <p:extLst>
      <p:ext uri="{BB962C8B-B14F-4D97-AF65-F5344CB8AC3E}">
        <p14:creationId xmlns:p14="http://schemas.microsoft.com/office/powerpoint/2010/main" xmlns="" val="36661189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Hogere infiltratiesnelheid NKG</a:t>
            </a:r>
            <a:endParaRPr lang="nl-NL" dirty="0"/>
          </a:p>
        </p:txBody>
      </p:sp>
      <p:sp>
        <p:nvSpPr>
          <p:cNvPr id="3" name="Tijdelijke aanduiding voor inhoud 2"/>
          <p:cNvSpPr>
            <a:spLocks noGrp="1"/>
          </p:cNvSpPr>
          <p:nvPr>
            <p:ph idx="1"/>
          </p:nvPr>
        </p:nvSpPr>
        <p:spPr/>
        <p:txBody>
          <a:bodyPr/>
          <a:lstStyle/>
          <a:p>
            <a:endParaRPr lang="nl-NL"/>
          </a:p>
        </p:txBody>
      </p:sp>
      <p:sp>
        <p:nvSpPr>
          <p:cNvPr id="4" name="Tijdelijke aanduiding voor dianummer 3"/>
          <p:cNvSpPr>
            <a:spLocks noGrp="1"/>
          </p:cNvSpPr>
          <p:nvPr>
            <p:ph type="sldNum" sz="quarter" idx="12"/>
          </p:nvPr>
        </p:nvSpPr>
        <p:spPr/>
        <p:txBody>
          <a:bodyPr/>
          <a:lstStyle/>
          <a:p>
            <a:pPr>
              <a:defRPr/>
            </a:pPr>
            <a:fld id="{E833B523-6C5D-433A-83FB-F2DCBB397893}" type="slidenum">
              <a:rPr lang="en-US" smtClean="0"/>
              <a:pPr>
                <a:defRPr/>
              </a:pPr>
              <a:t>35</a:t>
            </a:fld>
            <a:endParaRPr lang="en-US"/>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43808" y="1539824"/>
            <a:ext cx="5976664" cy="46585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99445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Bodemfysische eigenschappen</a:t>
            </a:r>
            <a:endParaRPr lang="nl-NL" dirty="0"/>
          </a:p>
        </p:txBody>
      </p:sp>
      <p:sp>
        <p:nvSpPr>
          <p:cNvPr id="3" name="Tijdelijke aanduiding voor inhoud 2"/>
          <p:cNvSpPr>
            <a:spLocks noGrp="1"/>
          </p:cNvSpPr>
          <p:nvPr>
            <p:ph idx="1"/>
          </p:nvPr>
        </p:nvSpPr>
        <p:spPr/>
        <p:txBody>
          <a:bodyPr/>
          <a:lstStyle/>
          <a:p>
            <a:r>
              <a:rPr lang="nl-NL" dirty="0" smtClean="0"/>
              <a:t>NKG hoger vochtgehalte: later en kouder</a:t>
            </a:r>
          </a:p>
          <a:p>
            <a:r>
              <a:rPr lang="nl-NL" dirty="0" smtClean="0"/>
              <a:t>NKG al na 2 jaar grotere draagkracht (minder </a:t>
            </a:r>
            <a:r>
              <a:rPr lang="nl-NL" dirty="0" err="1" smtClean="0"/>
              <a:t>insporing</a:t>
            </a:r>
            <a:r>
              <a:rPr lang="nl-NL" dirty="0" smtClean="0"/>
              <a:t>)</a:t>
            </a:r>
          </a:p>
          <a:p>
            <a:r>
              <a:rPr lang="nl-NL" dirty="0" smtClean="0"/>
              <a:t>NKG in de eerste jaren aandacht voor opbreken storende lagen</a:t>
            </a:r>
          </a:p>
          <a:p>
            <a:endParaRPr lang="nl-NL" dirty="0"/>
          </a:p>
          <a:p>
            <a:r>
              <a:rPr lang="nl-NL" dirty="0" smtClean="0"/>
              <a:t>Woelen alleen onder droge omstandigheden!</a:t>
            </a:r>
            <a:endParaRPr lang="nl-NL" dirty="0"/>
          </a:p>
        </p:txBody>
      </p:sp>
      <p:sp>
        <p:nvSpPr>
          <p:cNvPr id="4" name="Tijdelijke aanduiding voor dianummer 3"/>
          <p:cNvSpPr>
            <a:spLocks noGrp="1"/>
          </p:cNvSpPr>
          <p:nvPr>
            <p:ph type="sldNum" sz="quarter" idx="12"/>
          </p:nvPr>
        </p:nvSpPr>
        <p:spPr/>
        <p:txBody>
          <a:bodyPr/>
          <a:lstStyle/>
          <a:p>
            <a:pPr>
              <a:defRPr/>
            </a:pPr>
            <a:fld id="{E833B523-6C5D-433A-83FB-F2DCBB397893}" type="slidenum">
              <a:rPr lang="en-US" smtClean="0"/>
              <a:pPr>
                <a:defRPr/>
              </a:pPr>
              <a:t>36</a:t>
            </a:fld>
            <a:endParaRPr lang="en-US"/>
          </a:p>
        </p:txBody>
      </p:sp>
    </p:spTree>
    <p:extLst>
      <p:ext uri="{BB962C8B-B14F-4D97-AF65-F5344CB8AC3E}">
        <p14:creationId xmlns:p14="http://schemas.microsoft.com/office/powerpoint/2010/main" xmlns="" val="9015595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Bodemchemische eigenschappen</a:t>
            </a:r>
            <a:endParaRPr lang="nl-NL" dirty="0"/>
          </a:p>
        </p:txBody>
      </p:sp>
      <p:sp>
        <p:nvSpPr>
          <p:cNvPr id="4" name="Tijdelijke aanduiding voor dianummer 3"/>
          <p:cNvSpPr>
            <a:spLocks noGrp="1"/>
          </p:cNvSpPr>
          <p:nvPr>
            <p:ph type="sldNum" sz="quarter" idx="12"/>
          </p:nvPr>
        </p:nvSpPr>
        <p:spPr/>
        <p:txBody>
          <a:bodyPr/>
          <a:lstStyle/>
          <a:p>
            <a:pPr>
              <a:defRPr/>
            </a:pPr>
            <a:fld id="{E833B523-6C5D-433A-83FB-F2DCBB397893}" type="slidenum">
              <a:rPr lang="en-US" smtClean="0"/>
              <a:pPr>
                <a:defRPr/>
              </a:pPr>
              <a:t>37</a:t>
            </a:fld>
            <a:endParaRPr lang="en-US"/>
          </a:p>
        </p:txBody>
      </p:sp>
      <p:pic>
        <p:nvPicPr>
          <p:cNvPr id="7172" name="Picture 4" descr="http://www.kennisakker.nl/files/images/Artikel_grondbewerking_figuur4.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699792" y="2723868"/>
            <a:ext cx="6431259" cy="355005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ijdelijke aanduiding voor inhoud 2"/>
          <p:cNvSpPr>
            <a:spLocks noGrp="1"/>
          </p:cNvSpPr>
          <p:nvPr>
            <p:ph idx="1"/>
          </p:nvPr>
        </p:nvSpPr>
        <p:spPr/>
        <p:txBody>
          <a:bodyPr/>
          <a:lstStyle/>
          <a:p>
            <a:r>
              <a:rPr lang="nl-NL" dirty="0" smtClean="0"/>
              <a:t>Concentratie OS in toplaag vermindert afbraak</a:t>
            </a:r>
          </a:p>
          <a:p>
            <a:r>
              <a:rPr lang="nl-NL" dirty="0" smtClean="0"/>
              <a:t>OS-% in 3 bodemlagen na 1 jaar NKG</a:t>
            </a:r>
            <a:endParaRPr lang="nl-NL" dirty="0"/>
          </a:p>
        </p:txBody>
      </p:sp>
      <p:sp>
        <p:nvSpPr>
          <p:cNvPr id="5" name="Tekstvak 4"/>
          <p:cNvSpPr txBox="1"/>
          <p:nvPr/>
        </p:nvSpPr>
        <p:spPr>
          <a:xfrm>
            <a:off x="965147" y="4077072"/>
            <a:ext cx="1436868" cy="954107"/>
          </a:xfrm>
          <a:prstGeom prst="rect">
            <a:avLst/>
          </a:prstGeom>
          <a:noFill/>
        </p:spPr>
        <p:txBody>
          <a:bodyPr wrap="none" rtlCol="0">
            <a:spAutoFit/>
          </a:bodyPr>
          <a:lstStyle/>
          <a:p>
            <a:r>
              <a:rPr lang="nl-NL" sz="2800" dirty="0" smtClean="0"/>
              <a:t> ploegen</a:t>
            </a:r>
          </a:p>
          <a:p>
            <a:r>
              <a:rPr lang="nl-NL" sz="2800" dirty="0"/>
              <a:t> </a:t>
            </a:r>
            <a:r>
              <a:rPr lang="nl-NL" sz="2800" dirty="0" smtClean="0"/>
              <a:t>NKG</a:t>
            </a:r>
            <a:endParaRPr lang="nl-NL" sz="2800" dirty="0"/>
          </a:p>
        </p:txBody>
      </p:sp>
      <p:sp>
        <p:nvSpPr>
          <p:cNvPr id="6" name="Rechthoek 5"/>
          <p:cNvSpPr/>
          <p:nvPr/>
        </p:nvSpPr>
        <p:spPr>
          <a:xfrm>
            <a:off x="611560" y="4149080"/>
            <a:ext cx="360040" cy="323165"/>
          </a:xfrm>
          <a:prstGeom prst="rect">
            <a:avLst/>
          </a:prstGeom>
          <a:solidFill>
            <a:srgbClr val="9933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p:cNvSpPr/>
          <p:nvPr/>
        </p:nvSpPr>
        <p:spPr>
          <a:xfrm>
            <a:off x="611560" y="4633828"/>
            <a:ext cx="360040" cy="323165"/>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xmlns="" val="23527495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Bodemchemische eigenschappen</a:t>
            </a:r>
            <a:endParaRPr lang="nl-NL" dirty="0"/>
          </a:p>
        </p:txBody>
      </p:sp>
      <p:sp>
        <p:nvSpPr>
          <p:cNvPr id="3" name="Tijdelijke aanduiding voor inhoud 2"/>
          <p:cNvSpPr>
            <a:spLocks noGrp="1"/>
          </p:cNvSpPr>
          <p:nvPr>
            <p:ph idx="1"/>
          </p:nvPr>
        </p:nvSpPr>
        <p:spPr/>
        <p:txBody>
          <a:bodyPr/>
          <a:lstStyle/>
          <a:p>
            <a:r>
              <a:rPr lang="nl-NL" dirty="0" smtClean="0"/>
              <a:t>NKG eerste jaar N-behoefte 30 kg/ha hoger</a:t>
            </a:r>
          </a:p>
          <a:p>
            <a:r>
              <a:rPr lang="nl-NL" dirty="0" smtClean="0"/>
              <a:t>Totaal-N in 3 bodemlagen na 1 jaar NKG</a:t>
            </a:r>
          </a:p>
          <a:p>
            <a:endParaRPr lang="nl-NL" dirty="0"/>
          </a:p>
        </p:txBody>
      </p:sp>
      <p:sp>
        <p:nvSpPr>
          <p:cNvPr id="4" name="Tijdelijke aanduiding voor dianummer 3"/>
          <p:cNvSpPr>
            <a:spLocks noGrp="1"/>
          </p:cNvSpPr>
          <p:nvPr>
            <p:ph type="sldNum" sz="quarter" idx="12"/>
          </p:nvPr>
        </p:nvSpPr>
        <p:spPr/>
        <p:txBody>
          <a:bodyPr/>
          <a:lstStyle/>
          <a:p>
            <a:pPr>
              <a:defRPr/>
            </a:pPr>
            <a:fld id="{E833B523-6C5D-433A-83FB-F2DCBB397893}" type="slidenum">
              <a:rPr lang="en-US" smtClean="0"/>
              <a:pPr>
                <a:defRPr/>
              </a:pPr>
              <a:t>38</a:t>
            </a:fld>
            <a:endParaRPr lang="en-US"/>
          </a:p>
        </p:txBody>
      </p:sp>
      <p:pic>
        <p:nvPicPr>
          <p:cNvPr id="7170" name="Picture 2" descr="http://www.kennisakker.nl/files/images/Artikel_grondbewerking_figuur2.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62059" y="2780928"/>
            <a:ext cx="7153391" cy="366253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1603129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Goed bewortelbare bodem</a:t>
            </a:r>
            <a:endParaRPr lang="nl-NL" dirty="0"/>
          </a:p>
        </p:txBody>
      </p:sp>
      <p:sp>
        <p:nvSpPr>
          <p:cNvPr id="3" name="Tijdelijke aanduiding voor inhoud 2"/>
          <p:cNvSpPr>
            <a:spLocks noGrp="1"/>
          </p:cNvSpPr>
          <p:nvPr>
            <p:ph idx="1"/>
          </p:nvPr>
        </p:nvSpPr>
        <p:spPr/>
        <p:txBody>
          <a:bodyPr/>
          <a:lstStyle/>
          <a:p>
            <a:r>
              <a:rPr lang="nl-NL" dirty="0"/>
              <a:t>Wortels zoeken weg van minste weerstand</a:t>
            </a:r>
          </a:p>
          <a:p>
            <a:r>
              <a:rPr lang="nl-NL" dirty="0" smtClean="0"/>
              <a:t>Wortels heffen geen storende lagen op</a:t>
            </a:r>
          </a:p>
          <a:p>
            <a:r>
              <a:rPr lang="nl-NL" dirty="0" smtClean="0"/>
              <a:t>Wormen maken grote doorlopende gangen waar plantenwortels van profiteren (infiltratie)</a:t>
            </a:r>
          </a:p>
          <a:p>
            <a:endParaRPr lang="nl-NL" dirty="0"/>
          </a:p>
        </p:txBody>
      </p:sp>
      <p:sp>
        <p:nvSpPr>
          <p:cNvPr id="4" name="Tijdelijke aanduiding voor dianummer 3"/>
          <p:cNvSpPr>
            <a:spLocks noGrp="1"/>
          </p:cNvSpPr>
          <p:nvPr>
            <p:ph type="sldNum" sz="quarter" idx="12"/>
          </p:nvPr>
        </p:nvSpPr>
        <p:spPr/>
        <p:txBody>
          <a:bodyPr/>
          <a:lstStyle/>
          <a:p>
            <a:pPr>
              <a:defRPr/>
            </a:pPr>
            <a:fld id="{E833B523-6C5D-433A-83FB-F2DCBB397893}" type="slidenum">
              <a:rPr lang="en-US" smtClean="0"/>
              <a:pPr>
                <a:defRPr/>
              </a:pPr>
              <a:t>39</a:t>
            </a:fld>
            <a:endParaRPr lang="en-US"/>
          </a:p>
        </p:txBody>
      </p:sp>
    </p:spTree>
    <p:extLst>
      <p:ext uri="{BB962C8B-B14F-4D97-AF65-F5344CB8AC3E}">
        <p14:creationId xmlns:p14="http://schemas.microsoft.com/office/powerpoint/2010/main" xmlns="" val="6732639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Inhoud</a:t>
            </a:r>
            <a:endParaRPr lang="nl-NL" dirty="0"/>
          </a:p>
        </p:txBody>
      </p:sp>
      <p:sp>
        <p:nvSpPr>
          <p:cNvPr id="3" name="Tijdelijke aanduiding voor inhoud 2"/>
          <p:cNvSpPr>
            <a:spLocks noGrp="1"/>
          </p:cNvSpPr>
          <p:nvPr>
            <p:ph idx="1"/>
          </p:nvPr>
        </p:nvSpPr>
        <p:spPr/>
        <p:txBody>
          <a:bodyPr/>
          <a:lstStyle/>
          <a:p>
            <a:r>
              <a:rPr lang="nl-NL" dirty="0" smtClean="0"/>
              <a:t>Bodemstructuur</a:t>
            </a:r>
          </a:p>
          <a:p>
            <a:r>
              <a:rPr lang="nl-NL" dirty="0" smtClean="0"/>
              <a:t>Groenbemesters</a:t>
            </a:r>
          </a:p>
          <a:p>
            <a:r>
              <a:rPr lang="nl-NL" dirty="0"/>
              <a:t>Grondbewerking </a:t>
            </a:r>
          </a:p>
          <a:p>
            <a:r>
              <a:rPr lang="nl-NL" dirty="0" smtClean="0"/>
              <a:t>Structuurverbeteraars</a:t>
            </a:r>
          </a:p>
          <a:p>
            <a:pPr lvl="1"/>
            <a:r>
              <a:rPr lang="nl-NL" dirty="0" smtClean="0"/>
              <a:t>Jaareffect 2012 (toepassing 3x)</a:t>
            </a:r>
          </a:p>
          <a:p>
            <a:pPr lvl="1"/>
            <a:r>
              <a:rPr lang="nl-NL" dirty="0" smtClean="0"/>
              <a:t>Effecten na 3 jaar</a:t>
            </a:r>
          </a:p>
          <a:p>
            <a:pPr lvl="1"/>
            <a:endParaRPr lang="nl-NL" dirty="0"/>
          </a:p>
        </p:txBody>
      </p:sp>
      <p:sp>
        <p:nvSpPr>
          <p:cNvPr id="4" name="Tijdelijke aanduiding voor dianummer 3"/>
          <p:cNvSpPr>
            <a:spLocks noGrp="1"/>
          </p:cNvSpPr>
          <p:nvPr>
            <p:ph type="sldNum" sz="quarter" idx="12"/>
          </p:nvPr>
        </p:nvSpPr>
        <p:spPr/>
        <p:txBody>
          <a:bodyPr/>
          <a:lstStyle/>
          <a:p>
            <a:pPr>
              <a:defRPr/>
            </a:pPr>
            <a:fld id="{E833B523-6C5D-433A-83FB-F2DCBB397893}" type="slidenum">
              <a:rPr lang="en-US" smtClean="0"/>
              <a:pPr>
                <a:defRPr/>
              </a:pPr>
              <a:t>4</a:t>
            </a:fld>
            <a:endParaRPr lang="en-US"/>
          </a:p>
        </p:txBody>
      </p:sp>
    </p:spTree>
    <p:extLst>
      <p:ext uri="{BB962C8B-B14F-4D97-AF65-F5344CB8AC3E}">
        <p14:creationId xmlns:p14="http://schemas.microsoft.com/office/powerpoint/2010/main" xmlns="" val="900832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Effect op opbrengst</a:t>
            </a:r>
            <a:endParaRPr lang="nl-NL" dirty="0"/>
          </a:p>
        </p:txBody>
      </p:sp>
      <p:sp>
        <p:nvSpPr>
          <p:cNvPr id="3" name="Tijdelijke aanduiding voor inhoud 2"/>
          <p:cNvSpPr>
            <a:spLocks noGrp="1"/>
          </p:cNvSpPr>
          <p:nvPr>
            <p:ph idx="1"/>
          </p:nvPr>
        </p:nvSpPr>
        <p:spPr>
          <a:xfrm>
            <a:off x="457200" y="1268760"/>
            <a:ext cx="8229600" cy="4857403"/>
          </a:xfrm>
        </p:spPr>
        <p:txBody>
          <a:bodyPr/>
          <a:lstStyle/>
          <a:p>
            <a:r>
              <a:rPr lang="nl-NL" dirty="0" smtClean="0"/>
              <a:t>Door moeizamere zaaibedbereiding en hogere onkruiddruk in proeven geen meeropbrengst NKG</a:t>
            </a:r>
            <a:endParaRPr lang="nl-NL" dirty="0"/>
          </a:p>
        </p:txBody>
      </p:sp>
      <p:sp>
        <p:nvSpPr>
          <p:cNvPr id="4" name="Tijdelijke aanduiding voor dianummer 3"/>
          <p:cNvSpPr>
            <a:spLocks noGrp="1"/>
          </p:cNvSpPr>
          <p:nvPr>
            <p:ph type="sldNum" sz="quarter" idx="12"/>
          </p:nvPr>
        </p:nvSpPr>
        <p:spPr/>
        <p:txBody>
          <a:bodyPr/>
          <a:lstStyle/>
          <a:p>
            <a:pPr>
              <a:defRPr/>
            </a:pPr>
            <a:fld id="{E833B523-6C5D-433A-83FB-F2DCBB397893}" type="slidenum">
              <a:rPr lang="en-US" smtClean="0"/>
              <a:pPr>
                <a:defRPr/>
              </a:pPr>
              <a:t>40</a:t>
            </a:fld>
            <a:endParaRPr lang="en-US"/>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51721" y="2354331"/>
            <a:ext cx="7092280" cy="39549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41085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Bodemverbeteraars</a:t>
            </a:r>
            <a:endParaRPr lang="nl-NL" dirty="0"/>
          </a:p>
        </p:txBody>
      </p:sp>
      <p:sp>
        <p:nvSpPr>
          <p:cNvPr id="3" name="Tijdelijke aanduiding voor inhoud 2"/>
          <p:cNvSpPr>
            <a:spLocks noGrp="1"/>
          </p:cNvSpPr>
          <p:nvPr>
            <p:ph idx="1"/>
          </p:nvPr>
        </p:nvSpPr>
        <p:spPr/>
        <p:txBody>
          <a:bodyPr/>
          <a:lstStyle/>
          <a:p>
            <a:r>
              <a:rPr lang="nl-NL" dirty="0" smtClean="0"/>
              <a:t>Langjarige proef op 3 klei en 2 zandlocaties</a:t>
            </a:r>
          </a:p>
          <a:p>
            <a:r>
              <a:rPr lang="nl-NL" dirty="0" smtClean="0"/>
              <a:t>Indeling in producttype</a:t>
            </a:r>
          </a:p>
          <a:p>
            <a:pPr lvl="1"/>
            <a:r>
              <a:rPr lang="nl-NL" dirty="0" smtClean="0"/>
              <a:t>Calcium en kalkmeststoffen (</a:t>
            </a:r>
            <a:r>
              <a:rPr lang="nl-NL" dirty="0" err="1" smtClean="0"/>
              <a:t>Agrigyps</a:t>
            </a:r>
            <a:r>
              <a:rPr lang="nl-NL" dirty="0" smtClean="0"/>
              <a:t>, </a:t>
            </a:r>
            <a:r>
              <a:rPr lang="nl-NL" dirty="0" err="1" smtClean="0"/>
              <a:t>Betacal</a:t>
            </a:r>
            <a:r>
              <a:rPr lang="nl-NL" dirty="0" smtClean="0"/>
              <a:t> </a:t>
            </a:r>
            <a:r>
              <a:rPr lang="nl-NL" dirty="0" err="1" smtClean="0"/>
              <a:t>Carbo</a:t>
            </a:r>
            <a:r>
              <a:rPr lang="nl-NL" dirty="0" smtClean="0"/>
              <a:t>, Brandkalk en PRP-SOL)</a:t>
            </a:r>
          </a:p>
          <a:p>
            <a:pPr lvl="1"/>
            <a:r>
              <a:rPr lang="nl-NL" dirty="0" smtClean="0"/>
              <a:t>Micro-organismen (</a:t>
            </a:r>
            <a:r>
              <a:rPr lang="nl-NL" dirty="0" err="1" smtClean="0"/>
              <a:t>Condit</a:t>
            </a:r>
            <a:r>
              <a:rPr lang="nl-NL" dirty="0" smtClean="0"/>
              <a:t> 7%N, </a:t>
            </a:r>
            <a:r>
              <a:rPr lang="nl-NL" dirty="0" err="1" smtClean="0"/>
              <a:t>Xurian</a:t>
            </a:r>
            <a:r>
              <a:rPr lang="nl-NL" dirty="0" smtClean="0"/>
              <a:t> Optimum, en </a:t>
            </a:r>
            <a:r>
              <a:rPr lang="nl-NL" dirty="0" err="1" smtClean="0"/>
              <a:t>BactoFil</a:t>
            </a:r>
            <a:r>
              <a:rPr lang="nl-NL" dirty="0" smtClean="0"/>
              <a:t> vanaf 1912)</a:t>
            </a:r>
          </a:p>
          <a:p>
            <a:pPr lvl="1"/>
            <a:r>
              <a:rPr lang="nl-NL" dirty="0" smtClean="0"/>
              <a:t>Overige producten (</a:t>
            </a:r>
            <a:r>
              <a:rPr lang="nl-NL" dirty="0" err="1" smtClean="0"/>
              <a:t>Biochar</a:t>
            </a:r>
            <a:r>
              <a:rPr lang="nl-NL" dirty="0"/>
              <a:t> </a:t>
            </a:r>
            <a:r>
              <a:rPr lang="nl-NL" dirty="0" smtClean="0"/>
              <a:t>en Steenmeel)</a:t>
            </a:r>
          </a:p>
          <a:p>
            <a:pPr lvl="1"/>
            <a:r>
              <a:rPr lang="nl-NL" dirty="0" smtClean="0"/>
              <a:t>Referenties: compost, drijfmest en kunstmest</a:t>
            </a:r>
            <a:endParaRPr lang="nl-NL" dirty="0"/>
          </a:p>
        </p:txBody>
      </p:sp>
      <p:sp>
        <p:nvSpPr>
          <p:cNvPr id="4" name="Tijdelijke aanduiding voor dianummer 3"/>
          <p:cNvSpPr>
            <a:spLocks noGrp="1"/>
          </p:cNvSpPr>
          <p:nvPr>
            <p:ph type="sldNum" sz="quarter" idx="12"/>
          </p:nvPr>
        </p:nvSpPr>
        <p:spPr/>
        <p:txBody>
          <a:bodyPr/>
          <a:lstStyle/>
          <a:p>
            <a:pPr>
              <a:defRPr/>
            </a:pPr>
            <a:fld id="{E833B523-6C5D-433A-83FB-F2DCBB397893}" type="slidenum">
              <a:rPr lang="en-US" smtClean="0"/>
              <a:pPr>
                <a:defRPr/>
              </a:pPr>
              <a:t>41</a:t>
            </a:fld>
            <a:endParaRPr lang="en-US"/>
          </a:p>
        </p:txBody>
      </p:sp>
    </p:spTree>
    <p:extLst>
      <p:ext uri="{BB962C8B-B14F-4D97-AF65-F5344CB8AC3E}">
        <p14:creationId xmlns:p14="http://schemas.microsoft.com/office/powerpoint/2010/main" xmlns="" val="197937240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274638"/>
            <a:ext cx="8100392" cy="1143000"/>
          </a:xfrm>
        </p:spPr>
        <p:txBody>
          <a:bodyPr/>
          <a:lstStyle/>
          <a:p>
            <a:r>
              <a:rPr lang="nl-NL" dirty="0" smtClean="0"/>
              <a:t>Kollumerwaard</a:t>
            </a:r>
            <a:endParaRPr lang="nl-NL" dirty="0"/>
          </a:p>
        </p:txBody>
      </p:sp>
      <p:sp>
        <p:nvSpPr>
          <p:cNvPr id="3" name="Tijdelijke aanduiding voor inhoud 2"/>
          <p:cNvSpPr>
            <a:spLocks noGrp="1"/>
          </p:cNvSpPr>
          <p:nvPr>
            <p:ph idx="1"/>
          </p:nvPr>
        </p:nvSpPr>
        <p:spPr/>
        <p:txBody>
          <a:bodyPr/>
          <a:lstStyle/>
          <a:p>
            <a:endParaRPr lang="nl-NL"/>
          </a:p>
        </p:txBody>
      </p:sp>
      <p:sp>
        <p:nvSpPr>
          <p:cNvPr id="4" name="Tijdelijke aanduiding voor dianummer 3"/>
          <p:cNvSpPr>
            <a:spLocks noGrp="1"/>
          </p:cNvSpPr>
          <p:nvPr>
            <p:ph type="sldNum" sz="quarter" idx="12"/>
          </p:nvPr>
        </p:nvSpPr>
        <p:spPr/>
        <p:txBody>
          <a:bodyPr/>
          <a:lstStyle/>
          <a:p>
            <a:pPr>
              <a:defRPr/>
            </a:pPr>
            <a:fld id="{E833B523-6C5D-433A-83FB-F2DCBB397893}" type="slidenum">
              <a:rPr lang="en-US" smtClean="0"/>
              <a:pPr>
                <a:defRPr/>
              </a:pPr>
              <a:t>42</a:t>
            </a:fld>
            <a:endParaRPr lang="en-US"/>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756092"/>
            <a:ext cx="9005837" cy="4451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953124" y="260648"/>
            <a:ext cx="3190875" cy="885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43246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Lelystad</a:t>
            </a:r>
            <a:endParaRPr lang="nl-NL" dirty="0"/>
          </a:p>
        </p:txBody>
      </p:sp>
      <p:sp>
        <p:nvSpPr>
          <p:cNvPr id="3" name="Tijdelijke aanduiding voor inhoud 2"/>
          <p:cNvSpPr>
            <a:spLocks noGrp="1"/>
          </p:cNvSpPr>
          <p:nvPr>
            <p:ph idx="1"/>
          </p:nvPr>
        </p:nvSpPr>
        <p:spPr/>
        <p:txBody>
          <a:bodyPr/>
          <a:lstStyle/>
          <a:p>
            <a:endParaRPr lang="nl-NL"/>
          </a:p>
        </p:txBody>
      </p:sp>
      <p:sp>
        <p:nvSpPr>
          <p:cNvPr id="4" name="Tijdelijke aanduiding voor dianummer 3"/>
          <p:cNvSpPr>
            <a:spLocks noGrp="1"/>
          </p:cNvSpPr>
          <p:nvPr>
            <p:ph type="sldNum" sz="quarter" idx="12"/>
          </p:nvPr>
        </p:nvSpPr>
        <p:spPr/>
        <p:txBody>
          <a:bodyPr/>
          <a:lstStyle/>
          <a:p>
            <a:pPr>
              <a:defRPr/>
            </a:pPr>
            <a:fld id="{E833B523-6C5D-433A-83FB-F2DCBB397893}" type="slidenum">
              <a:rPr lang="en-US" smtClean="0"/>
              <a:pPr>
                <a:defRPr/>
              </a:pPr>
              <a:t>43</a:t>
            </a:fld>
            <a:endParaRPr lang="en-US"/>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423745"/>
            <a:ext cx="9144000" cy="53176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953124" y="260648"/>
            <a:ext cx="3190875" cy="885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8154930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Westmaas</a:t>
            </a:r>
            <a:endParaRPr lang="nl-NL" dirty="0"/>
          </a:p>
        </p:txBody>
      </p:sp>
      <p:sp>
        <p:nvSpPr>
          <p:cNvPr id="3" name="Tijdelijke aanduiding voor inhoud 2"/>
          <p:cNvSpPr>
            <a:spLocks noGrp="1"/>
          </p:cNvSpPr>
          <p:nvPr>
            <p:ph idx="1"/>
          </p:nvPr>
        </p:nvSpPr>
        <p:spPr/>
        <p:txBody>
          <a:bodyPr/>
          <a:lstStyle/>
          <a:p>
            <a:endParaRPr lang="nl-NL"/>
          </a:p>
        </p:txBody>
      </p:sp>
      <p:sp>
        <p:nvSpPr>
          <p:cNvPr id="4" name="Tijdelijke aanduiding voor dianummer 3"/>
          <p:cNvSpPr>
            <a:spLocks noGrp="1"/>
          </p:cNvSpPr>
          <p:nvPr>
            <p:ph type="sldNum" sz="quarter" idx="12"/>
          </p:nvPr>
        </p:nvSpPr>
        <p:spPr/>
        <p:txBody>
          <a:bodyPr/>
          <a:lstStyle/>
          <a:p>
            <a:pPr>
              <a:defRPr/>
            </a:pPr>
            <a:fld id="{E833B523-6C5D-433A-83FB-F2DCBB397893}" type="slidenum">
              <a:rPr lang="en-US" smtClean="0"/>
              <a:pPr>
                <a:defRPr/>
              </a:pPr>
              <a:t>44</a:t>
            </a:fld>
            <a:endParaRPr lang="en-US"/>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3293" y="1577064"/>
            <a:ext cx="9110707" cy="50922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953124" y="332656"/>
            <a:ext cx="3190875" cy="885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174944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274638"/>
            <a:ext cx="8686800" cy="1143000"/>
          </a:xfrm>
        </p:spPr>
        <p:txBody>
          <a:bodyPr/>
          <a:lstStyle/>
          <a:p>
            <a:r>
              <a:rPr lang="nl-NL" dirty="0" err="1" smtClean="0"/>
              <a:t>Valthermond</a:t>
            </a:r>
            <a:endParaRPr lang="nl-NL" dirty="0"/>
          </a:p>
        </p:txBody>
      </p:sp>
      <p:sp>
        <p:nvSpPr>
          <p:cNvPr id="3" name="Tijdelijke aanduiding voor inhoud 2"/>
          <p:cNvSpPr>
            <a:spLocks noGrp="1"/>
          </p:cNvSpPr>
          <p:nvPr>
            <p:ph idx="1"/>
          </p:nvPr>
        </p:nvSpPr>
        <p:spPr/>
        <p:txBody>
          <a:bodyPr/>
          <a:lstStyle/>
          <a:p>
            <a:endParaRPr lang="nl-NL"/>
          </a:p>
        </p:txBody>
      </p:sp>
      <p:sp>
        <p:nvSpPr>
          <p:cNvPr id="4" name="Tijdelijke aanduiding voor dianummer 3"/>
          <p:cNvSpPr>
            <a:spLocks noGrp="1"/>
          </p:cNvSpPr>
          <p:nvPr>
            <p:ph type="sldNum" sz="quarter" idx="12"/>
          </p:nvPr>
        </p:nvSpPr>
        <p:spPr/>
        <p:txBody>
          <a:bodyPr/>
          <a:lstStyle/>
          <a:p>
            <a:pPr>
              <a:defRPr/>
            </a:pPr>
            <a:fld id="{E833B523-6C5D-433A-83FB-F2DCBB397893}" type="slidenum">
              <a:rPr lang="en-US" smtClean="0"/>
              <a:pPr>
                <a:defRPr/>
              </a:pPr>
              <a:t>45</a:t>
            </a:fld>
            <a:endParaRPr lang="en-US"/>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65709" y="1556792"/>
            <a:ext cx="8014803" cy="4608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972980" y="476672"/>
            <a:ext cx="3171825" cy="876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0" y="6210300"/>
            <a:ext cx="3171825" cy="647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7326762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Vredepeel</a:t>
            </a:r>
            <a:endParaRPr lang="nl-NL" dirty="0"/>
          </a:p>
        </p:txBody>
      </p:sp>
      <p:sp>
        <p:nvSpPr>
          <p:cNvPr id="3" name="Tijdelijke aanduiding voor inhoud 2"/>
          <p:cNvSpPr>
            <a:spLocks noGrp="1"/>
          </p:cNvSpPr>
          <p:nvPr>
            <p:ph idx="1"/>
          </p:nvPr>
        </p:nvSpPr>
        <p:spPr/>
        <p:txBody>
          <a:bodyPr/>
          <a:lstStyle/>
          <a:p>
            <a:endParaRPr lang="nl-NL"/>
          </a:p>
        </p:txBody>
      </p:sp>
      <p:sp>
        <p:nvSpPr>
          <p:cNvPr id="4" name="Tijdelijke aanduiding voor dianummer 3"/>
          <p:cNvSpPr>
            <a:spLocks noGrp="1"/>
          </p:cNvSpPr>
          <p:nvPr>
            <p:ph type="sldNum" sz="quarter" idx="12"/>
          </p:nvPr>
        </p:nvSpPr>
        <p:spPr/>
        <p:txBody>
          <a:bodyPr/>
          <a:lstStyle/>
          <a:p>
            <a:pPr>
              <a:defRPr/>
            </a:pPr>
            <a:fld id="{E833B523-6C5D-433A-83FB-F2DCBB397893}" type="slidenum">
              <a:rPr lang="en-US" smtClean="0"/>
              <a:pPr>
                <a:defRPr/>
              </a:pPr>
              <a:t>46</a:t>
            </a:fld>
            <a:endParaRPr lang="en-US"/>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0824" y="1628800"/>
            <a:ext cx="8461914" cy="37280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972980" y="476672"/>
            <a:ext cx="3171825" cy="876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657993" y="5468292"/>
            <a:ext cx="3464745" cy="4753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9759130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Agrigyps</a:t>
            </a:r>
            <a:r>
              <a:rPr lang="nl-NL" dirty="0"/>
              <a:t> productinfo</a:t>
            </a:r>
          </a:p>
        </p:txBody>
      </p:sp>
      <p:sp>
        <p:nvSpPr>
          <p:cNvPr id="3" name="Tijdelijke aanduiding voor inhoud 2"/>
          <p:cNvSpPr>
            <a:spLocks noGrp="1"/>
          </p:cNvSpPr>
          <p:nvPr>
            <p:ph idx="1"/>
          </p:nvPr>
        </p:nvSpPr>
        <p:spPr/>
        <p:txBody>
          <a:bodyPr/>
          <a:lstStyle/>
          <a:p>
            <a:r>
              <a:rPr lang="nl-NL" dirty="0" smtClean="0"/>
              <a:t>Calciummeststof met 29% </a:t>
            </a:r>
            <a:r>
              <a:rPr lang="nl-NL" dirty="0" err="1" smtClean="0"/>
              <a:t>CaO</a:t>
            </a:r>
            <a:endParaRPr lang="nl-NL" dirty="0" smtClean="0"/>
          </a:p>
          <a:p>
            <a:r>
              <a:rPr lang="nl-NL" dirty="0" smtClean="0"/>
              <a:t>Jaarlijkse dosering 500 kg </a:t>
            </a:r>
            <a:r>
              <a:rPr lang="nl-NL" dirty="0" err="1" smtClean="0"/>
              <a:t>CaO</a:t>
            </a:r>
            <a:r>
              <a:rPr lang="nl-NL" dirty="0" smtClean="0"/>
              <a:t>/ha = 1.700 kg </a:t>
            </a:r>
            <a:r>
              <a:rPr lang="nl-NL" dirty="0" err="1" smtClean="0"/>
              <a:t>Agrigyps</a:t>
            </a:r>
            <a:r>
              <a:rPr lang="nl-NL" dirty="0" smtClean="0"/>
              <a:t> per ha</a:t>
            </a:r>
          </a:p>
          <a:p>
            <a:r>
              <a:rPr lang="nl-NL" dirty="0" smtClean="0"/>
              <a:t>Hogere giften </a:t>
            </a:r>
            <a:r>
              <a:rPr lang="nl-NL" dirty="0" smtClean="0">
                <a:sym typeface="Wingdings" pitchFamily="2" charset="2"/>
              </a:rPr>
              <a:t> uitspoeling SO</a:t>
            </a:r>
            <a:r>
              <a:rPr lang="nl-NL" baseline="-25000" dirty="0" smtClean="0">
                <a:sym typeface="Wingdings" pitchFamily="2" charset="2"/>
              </a:rPr>
              <a:t>4</a:t>
            </a:r>
          </a:p>
          <a:p>
            <a:r>
              <a:rPr lang="nl-NL" dirty="0" smtClean="0"/>
              <a:t>pH-neutraal</a:t>
            </a:r>
            <a:endParaRPr lang="nl-NL" dirty="0"/>
          </a:p>
        </p:txBody>
      </p:sp>
      <p:sp>
        <p:nvSpPr>
          <p:cNvPr id="4" name="Tijdelijke aanduiding voor dianummer 3"/>
          <p:cNvSpPr>
            <a:spLocks noGrp="1"/>
          </p:cNvSpPr>
          <p:nvPr>
            <p:ph type="sldNum" sz="quarter" idx="12"/>
          </p:nvPr>
        </p:nvSpPr>
        <p:spPr/>
        <p:txBody>
          <a:bodyPr/>
          <a:lstStyle/>
          <a:p>
            <a:pPr>
              <a:defRPr/>
            </a:pPr>
            <a:fld id="{E833B523-6C5D-433A-83FB-F2DCBB397893}" type="slidenum">
              <a:rPr lang="en-US" smtClean="0"/>
              <a:pPr>
                <a:defRPr/>
              </a:pPr>
              <a:t>47</a:t>
            </a:fld>
            <a:endParaRPr lang="en-US"/>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796136" y="4221088"/>
            <a:ext cx="2905125" cy="1943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7296253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Betacal</a:t>
            </a:r>
            <a:r>
              <a:rPr lang="nl-NL" dirty="0" smtClean="0"/>
              <a:t> </a:t>
            </a:r>
            <a:r>
              <a:rPr lang="nl-NL" dirty="0" err="1" smtClean="0"/>
              <a:t>Carbo</a:t>
            </a:r>
            <a:r>
              <a:rPr lang="nl-NL" dirty="0"/>
              <a:t> productinfo</a:t>
            </a:r>
          </a:p>
        </p:txBody>
      </p:sp>
      <p:sp>
        <p:nvSpPr>
          <p:cNvPr id="3" name="Tijdelijke aanduiding voor inhoud 2"/>
          <p:cNvSpPr>
            <a:spLocks noGrp="1"/>
          </p:cNvSpPr>
          <p:nvPr>
            <p:ph idx="1"/>
          </p:nvPr>
        </p:nvSpPr>
        <p:spPr/>
        <p:txBody>
          <a:bodyPr/>
          <a:lstStyle/>
          <a:p>
            <a:r>
              <a:rPr lang="nl-NL" dirty="0" smtClean="0"/>
              <a:t>Kalkmeststof, uiterst fijne neerslag CaCO</a:t>
            </a:r>
            <a:r>
              <a:rPr lang="nl-NL" baseline="-25000" dirty="0" smtClean="0"/>
              <a:t>3</a:t>
            </a:r>
            <a:r>
              <a:rPr lang="nl-NL" dirty="0" smtClean="0"/>
              <a:t> met 29% </a:t>
            </a:r>
            <a:r>
              <a:rPr lang="nl-NL" dirty="0" err="1" smtClean="0"/>
              <a:t>CaO</a:t>
            </a:r>
            <a:endParaRPr lang="nl-NL" dirty="0" smtClean="0"/>
          </a:p>
          <a:p>
            <a:r>
              <a:rPr lang="nl-NL" dirty="0" smtClean="0"/>
              <a:t>Snelle werking pH-verhogend</a:t>
            </a:r>
          </a:p>
          <a:p>
            <a:r>
              <a:rPr lang="nl-NL" dirty="0" smtClean="0"/>
              <a:t>Bouwplangift</a:t>
            </a:r>
          </a:p>
          <a:p>
            <a:r>
              <a:rPr lang="nl-NL" dirty="0" smtClean="0"/>
              <a:t>Startgift 1000 kg </a:t>
            </a:r>
            <a:r>
              <a:rPr lang="nl-NL" dirty="0" err="1" smtClean="0"/>
              <a:t>CaO</a:t>
            </a:r>
            <a:r>
              <a:rPr lang="nl-NL" dirty="0" smtClean="0"/>
              <a:t> voorjaar 2010                 en najaar 500 kg +                                              elk voorjaar 500 kg </a:t>
            </a:r>
            <a:r>
              <a:rPr lang="nl-NL" dirty="0" err="1" smtClean="0"/>
              <a:t>CaO</a:t>
            </a:r>
            <a:r>
              <a:rPr lang="nl-NL" dirty="0" smtClean="0"/>
              <a:t>/ha</a:t>
            </a:r>
          </a:p>
          <a:p>
            <a:pPr marL="0" indent="0">
              <a:buNone/>
            </a:pPr>
            <a:endParaRPr lang="nl-NL" dirty="0"/>
          </a:p>
        </p:txBody>
      </p:sp>
      <p:sp>
        <p:nvSpPr>
          <p:cNvPr id="4" name="Tijdelijke aanduiding voor dianummer 3"/>
          <p:cNvSpPr>
            <a:spLocks noGrp="1"/>
          </p:cNvSpPr>
          <p:nvPr>
            <p:ph type="sldNum" sz="quarter" idx="12"/>
          </p:nvPr>
        </p:nvSpPr>
        <p:spPr/>
        <p:txBody>
          <a:bodyPr/>
          <a:lstStyle/>
          <a:p>
            <a:pPr>
              <a:defRPr/>
            </a:pPr>
            <a:fld id="{E833B523-6C5D-433A-83FB-F2DCBB397893}" type="slidenum">
              <a:rPr lang="en-US" smtClean="0"/>
              <a:pPr>
                <a:defRPr/>
              </a:pPr>
              <a:t>48</a:t>
            </a:fld>
            <a:endParaRPr lang="en-US"/>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796136" y="4269829"/>
            <a:ext cx="2867025" cy="1895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8531376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Brandkalk</a:t>
            </a:r>
            <a:r>
              <a:rPr lang="nl-NL" dirty="0"/>
              <a:t> productinfo</a:t>
            </a:r>
          </a:p>
        </p:txBody>
      </p:sp>
      <p:sp>
        <p:nvSpPr>
          <p:cNvPr id="3" name="Tijdelijke aanduiding voor inhoud 2"/>
          <p:cNvSpPr>
            <a:spLocks noGrp="1"/>
          </p:cNvSpPr>
          <p:nvPr>
            <p:ph idx="1"/>
          </p:nvPr>
        </p:nvSpPr>
        <p:spPr/>
        <p:txBody>
          <a:bodyPr/>
          <a:lstStyle/>
          <a:p>
            <a:r>
              <a:rPr lang="nl-NL" dirty="0" smtClean="0"/>
              <a:t>Calciummeststof met 60% </a:t>
            </a:r>
            <a:r>
              <a:rPr lang="nl-NL" dirty="0" err="1" smtClean="0"/>
              <a:t>CaO</a:t>
            </a:r>
            <a:r>
              <a:rPr lang="nl-NL" dirty="0" smtClean="0"/>
              <a:t> en 35% </a:t>
            </a:r>
            <a:r>
              <a:rPr lang="nl-NL" dirty="0" err="1" smtClean="0"/>
              <a:t>MgO</a:t>
            </a:r>
            <a:endParaRPr lang="nl-NL" dirty="0" smtClean="0"/>
          </a:p>
          <a:p>
            <a:r>
              <a:rPr lang="nl-NL" dirty="0" smtClean="0"/>
              <a:t>Tijdelijk licht pH-verhogend</a:t>
            </a:r>
          </a:p>
          <a:p>
            <a:r>
              <a:rPr lang="nl-NL" dirty="0" smtClean="0"/>
              <a:t>Jaarlijks in het voorjaar 500 kg </a:t>
            </a:r>
            <a:r>
              <a:rPr lang="nl-NL" dirty="0" err="1" smtClean="0"/>
              <a:t>CaO</a:t>
            </a:r>
            <a:r>
              <a:rPr lang="nl-NL" dirty="0" smtClean="0"/>
              <a:t>/ha</a:t>
            </a:r>
          </a:p>
          <a:p>
            <a:endParaRPr lang="nl-NL" dirty="0" smtClean="0"/>
          </a:p>
          <a:p>
            <a:endParaRPr lang="nl-NL" dirty="0"/>
          </a:p>
        </p:txBody>
      </p:sp>
      <p:sp>
        <p:nvSpPr>
          <p:cNvPr id="4" name="Tijdelijke aanduiding voor dianummer 3"/>
          <p:cNvSpPr>
            <a:spLocks noGrp="1"/>
          </p:cNvSpPr>
          <p:nvPr>
            <p:ph type="sldNum" sz="quarter" idx="12"/>
          </p:nvPr>
        </p:nvSpPr>
        <p:spPr/>
        <p:txBody>
          <a:bodyPr/>
          <a:lstStyle/>
          <a:p>
            <a:pPr>
              <a:defRPr/>
            </a:pPr>
            <a:fld id="{E833B523-6C5D-433A-83FB-F2DCBB397893}" type="slidenum">
              <a:rPr lang="en-US" smtClean="0"/>
              <a:pPr>
                <a:defRPr/>
              </a:pPr>
              <a:t>49</a:t>
            </a:fld>
            <a:endParaRPr lang="en-US"/>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980248" y="4338638"/>
            <a:ext cx="2819400" cy="1819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46170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Bodemstructuur</a:t>
            </a:r>
            <a:endParaRPr lang="nl-NL" dirty="0"/>
          </a:p>
        </p:txBody>
      </p:sp>
      <p:sp>
        <p:nvSpPr>
          <p:cNvPr id="3" name="Tijdelijke aanduiding voor inhoud 2"/>
          <p:cNvSpPr>
            <a:spLocks noGrp="1"/>
          </p:cNvSpPr>
          <p:nvPr>
            <p:ph idx="1"/>
          </p:nvPr>
        </p:nvSpPr>
        <p:spPr/>
        <p:txBody>
          <a:bodyPr/>
          <a:lstStyle/>
          <a:p>
            <a:r>
              <a:rPr lang="nl-NL" dirty="0" smtClean="0"/>
              <a:t>Definitie</a:t>
            </a:r>
          </a:p>
          <a:p>
            <a:pPr lvl="1"/>
            <a:r>
              <a:rPr lang="nl-NL" dirty="0" smtClean="0"/>
              <a:t>Ruimtelijke rangschikking</a:t>
            </a:r>
          </a:p>
          <a:p>
            <a:pPr lvl="1"/>
            <a:r>
              <a:rPr lang="nl-NL" dirty="0" smtClean="0"/>
              <a:t>Vorm en grootte elementaire bodembestanddelen</a:t>
            </a:r>
          </a:p>
          <a:p>
            <a:pPr lvl="1"/>
            <a:r>
              <a:rPr lang="nl-NL" dirty="0" smtClean="0"/>
              <a:t>Binding tot bodemaggregaten (micro &lt; 250 µm, macro  &gt; 250 µm)</a:t>
            </a:r>
          </a:p>
          <a:p>
            <a:pPr lvl="1"/>
            <a:r>
              <a:rPr lang="nl-NL" dirty="0" smtClean="0"/>
              <a:t>Aanwezigheid van holten (poriën)</a:t>
            </a:r>
            <a:endParaRPr lang="nl-NL" dirty="0"/>
          </a:p>
        </p:txBody>
      </p:sp>
      <p:sp>
        <p:nvSpPr>
          <p:cNvPr id="4" name="Tijdelijke aanduiding voor dianummer 3"/>
          <p:cNvSpPr>
            <a:spLocks noGrp="1"/>
          </p:cNvSpPr>
          <p:nvPr>
            <p:ph type="sldNum" sz="quarter" idx="12"/>
          </p:nvPr>
        </p:nvSpPr>
        <p:spPr/>
        <p:txBody>
          <a:bodyPr/>
          <a:lstStyle/>
          <a:p>
            <a:pPr>
              <a:defRPr/>
            </a:pPr>
            <a:fld id="{E833B523-6C5D-433A-83FB-F2DCBB397893}" type="slidenum">
              <a:rPr lang="en-US" smtClean="0"/>
              <a:pPr>
                <a:defRPr/>
              </a:pPr>
              <a:t>5</a:t>
            </a:fld>
            <a:endParaRPr lang="en-US"/>
          </a:p>
        </p:txBody>
      </p:sp>
    </p:spTree>
    <p:extLst>
      <p:ext uri="{BB962C8B-B14F-4D97-AF65-F5344CB8AC3E}">
        <p14:creationId xmlns:p14="http://schemas.microsoft.com/office/powerpoint/2010/main" xmlns="" val="222292017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PRP-SOL</a:t>
            </a:r>
            <a:r>
              <a:rPr lang="nl-NL" dirty="0"/>
              <a:t> productinfo</a:t>
            </a:r>
          </a:p>
        </p:txBody>
      </p:sp>
      <p:sp>
        <p:nvSpPr>
          <p:cNvPr id="3" name="Tijdelijke aanduiding voor inhoud 2"/>
          <p:cNvSpPr>
            <a:spLocks noGrp="1"/>
          </p:cNvSpPr>
          <p:nvPr>
            <p:ph idx="1"/>
          </p:nvPr>
        </p:nvSpPr>
        <p:spPr/>
        <p:txBody>
          <a:bodyPr/>
          <a:lstStyle/>
          <a:p>
            <a:r>
              <a:rPr lang="nl-NL" dirty="0" smtClean="0"/>
              <a:t>Meststof op basis van mineralen zouten, sporenelementen en extracten van organische oorsprong op basis van CaCO3 en MgCO3</a:t>
            </a:r>
          </a:p>
          <a:p>
            <a:r>
              <a:rPr lang="nl-NL" dirty="0" smtClean="0"/>
              <a:t>Stimulering microflora in de bodem</a:t>
            </a:r>
          </a:p>
          <a:p>
            <a:r>
              <a:rPr lang="nl-NL" dirty="0" smtClean="0"/>
              <a:t>Dosering 200 kg/ha (2010 en 2011 hogere dosering gebruikt)</a:t>
            </a:r>
            <a:endParaRPr lang="nl-NL" dirty="0"/>
          </a:p>
        </p:txBody>
      </p:sp>
      <p:sp>
        <p:nvSpPr>
          <p:cNvPr id="4" name="Tijdelijke aanduiding voor dianummer 3"/>
          <p:cNvSpPr>
            <a:spLocks noGrp="1"/>
          </p:cNvSpPr>
          <p:nvPr>
            <p:ph type="sldNum" sz="quarter" idx="12"/>
          </p:nvPr>
        </p:nvSpPr>
        <p:spPr/>
        <p:txBody>
          <a:bodyPr/>
          <a:lstStyle/>
          <a:p>
            <a:pPr>
              <a:defRPr/>
            </a:pPr>
            <a:fld id="{E833B523-6C5D-433A-83FB-F2DCBB397893}" type="slidenum">
              <a:rPr lang="en-US" smtClean="0"/>
              <a:pPr>
                <a:defRPr/>
              </a:pPr>
              <a:t>50</a:t>
            </a:fld>
            <a:endParaRPr lang="en-US"/>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12160" y="4437112"/>
            <a:ext cx="2667000" cy="1762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3728256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Condit</a:t>
            </a:r>
            <a:r>
              <a:rPr lang="nl-NL" dirty="0" smtClean="0"/>
              <a:t> 7%N</a:t>
            </a:r>
            <a:r>
              <a:rPr lang="nl-NL" dirty="0"/>
              <a:t> productinfo</a:t>
            </a:r>
          </a:p>
        </p:txBody>
      </p:sp>
      <p:sp>
        <p:nvSpPr>
          <p:cNvPr id="3" name="Tijdelijke aanduiding voor inhoud 2"/>
          <p:cNvSpPr>
            <a:spLocks noGrp="1"/>
          </p:cNvSpPr>
          <p:nvPr>
            <p:ph idx="1"/>
          </p:nvPr>
        </p:nvSpPr>
        <p:spPr/>
        <p:txBody>
          <a:bodyPr/>
          <a:lstStyle/>
          <a:p>
            <a:r>
              <a:rPr lang="nl-NL" dirty="0" err="1" smtClean="0"/>
              <a:t>Condit</a:t>
            </a:r>
            <a:r>
              <a:rPr lang="nl-NL" dirty="0" smtClean="0"/>
              <a:t> 7%N, 1%P</a:t>
            </a:r>
            <a:r>
              <a:rPr lang="nl-NL" baseline="-25000" dirty="0" smtClean="0"/>
              <a:t>2</a:t>
            </a:r>
            <a:r>
              <a:rPr lang="nl-NL" dirty="0" smtClean="0"/>
              <a:t>O</a:t>
            </a:r>
            <a:r>
              <a:rPr lang="nl-NL" baseline="-25000" dirty="0" smtClean="0"/>
              <a:t>5</a:t>
            </a:r>
            <a:r>
              <a:rPr lang="nl-NL" dirty="0" smtClean="0"/>
              <a:t> en 2%K</a:t>
            </a:r>
            <a:r>
              <a:rPr lang="nl-NL" baseline="-25000" dirty="0" smtClean="0"/>
              <a:t>2</a:t>
            </a:r>
            <a:r>
              <a:rPr lang="nl-NL" dirty="0" smtClean="0"/>
              <a:t>O + o.a. </a:t>
            </a:r>
            <a:r>
              <a:rPr lang="nl-NL" dirty="0" err="1" smtClean="0"/>
              <a:t>gehydroliseerde</a:t>
            </a:r>
            <a:r>
              <a:rPr lang="nl-NL" dirty="0" smtClean="0"/>
              <a:t> eiwitten en zeolieten (OS)</a:t>
            </a:r>
          </a:p>
          <a:p>
            <a:r>
              <a:rPr lang="nl-NL" dirty="0" smtClean="0"/>
              <a:t>Stimulering goede bacteriën en schimmels</a:t>
            </a:r>
          </a:p>
          <a:p>
            <a:r>
              <a:rPr lang="nl-NL" dirty="0" smtClean="0"/>
              <a:t>Dosering in het voorjaar</a:t>
            </a:r>
          </a:p>
          <a:p>
            <a:pPr lvl="1"/>
            <a:r>
              <a:rPr lang="nl-NL" dirty="0" smtClean="0"/>
              <a:t>aardappel en suikerbiet: 1.500 kg/ha</a:t>
            </a:r>
          </a:p>
          <a:p>
            <a:pPr lvl="1"/>
            <a:r>
              <a:rPr lang="nl-NL" dirty="0"/>
              <a:t>graan: 1.000 kg/ha</a:t>
            </a:r>
          </a:p>
          <a:p>
            <a:pPr lvl="1"/>
            <a:r>
              <a:rPr lang="nl-NL" dirty="0" smtClean="0"/>
              <a:t>Koolgewassen 2.000 kg/ha</a:t>
            </a:r>
          </a:p>
          <a:p>
            <a:endParaRPr lang="nl-NL" dirty="0"/>
          </a:p>
        </p:txBody>
      </p:sp>
      <p:sp>
        <p:nvSpPr>
          <p:cNvPr id="4" name="Tijdelijke aanduiding voor dianummer 3"/>
          <p:cNvSpPr>
            <a:spLocks noGrp="1"/>
          </p:cNvSpPr>
          <p:nvPr>
            <p:ph type="sldNum" sz="quarter" idx="12"/>
          </p:nvPr>
        </p:nvSpPr>
        <p:spPr/>
        <p:txBody>
          <a:bodyPr/>
          <a:lstStyle/>
          <a:p>
            <a:pPr>
              <a:defRPr/>
            </a:pPr>
            <a:fld id="{E833B523-6C5D-433A-83FB-F2DCBB397893}" type="slidenum">
              <a:rPr lang="en-US" smtClean="0"/>
              <a:pPr>
                <a:defRPr/>
              </a:pPr>
              <a:t>51</a:t>
            </a:fld>
            <a:endParaRPr lang="en-US"/>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868144" y="4365104"/>
            <a:ext cx="2838450" cy="1800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1118270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Xurian</a:t>
            </a:r>
            <a:r>
              <a:rPr lang="nl-NL" dirty="0" smtClean="0"/>
              <a:t> Optimum</a:t>
            </a:r>
            <a:r>
              <a:rPr lang="nl-NL" dirty="0"/>
              <a:t> productinfo</a:t>
            </a:r>
          </a:p>
        </p:txBody>
      </p:sp>
      <p:sp>
        <p:nvSpPr>
          <p:cNvPr id="3" name="Tijdelijke aanduiding voor inhoud 2"/>
          <p:cNvSpPr>
            <a:spLocks noGrp="1"/>
          </p:cNvSpPr>
          <p:nvPr>
            <p:ph idx="1"/>
          </p:nvPr>
        </p:nvSpPr>
        <p:spPr/>
        <p:txBody>
          <a:bodyPr/>
          <a:lstStyle/>
          <a:p>
            <a:r>
              <a:rPr lang="nl-NL" dirty="0" smtClean="0"/>
              <a:t>Meststof met Borium, Zink en Pseudomonasbacterie </a:t>
            </a:r>
          </a:p>
          <a:p>
            <a:r>
              <a:rPr lang="nl-NL" dirty="0" smtClean="0"/>
              <a:t>Toepassing met veldspuit</a:t>
            </a:r>
          </a:p>
          <a:p>
            <a:r>
              <a:rPr lang="nl-NL" dirty="0" smtClean="0"/>
              <a:t>Bacterie bevordert omzetting verse OS</a:t>
            </a:r>
          </a:p>
          <a:p>
            <a:r>
              <a:rPr lang="nl-NL" dirty="0" smtClean="0"/>
              <a:t>Dosering 2010: 1,35 kg/ha in voorjaar, vervolgens 0,9 kg/ha in zomer                                  of najaar op groenbemester</a:t>
            </a:r>
            <a:endParaRPr lang="nl-NL" dirty="0"/>
          </a:p>
        </p:txBody>
      </p:sp>
      <p:sp>
        <p:nvSpPr>
          <p:cNvPr id="4" name="Tijdelijke aanduiding voor dianummer 3"/>
          <p:cNvSpPr>
            <a:spLocks noGrp="1"/>
          </p:cNvSpPr>
          <p:nvPr>
            <p:ph type="sldNum" sz="quarter" idx="12"/>
          </p:nvPr>
        </p:nvSpPr>
        <p:spPr/>
        <p:txBody>
          <a:bodyPr/>
          <a:lstStyle/>
          <a:p>
            <a:pPr>
              <a:defRPr/>
            </a:pPr>
            <a:fld id="{E833B523-6C5D-433A-83FB-F2DCBB397893}" type="slidenum">
              <a:rPr lang="en-US" smtClean="0"/>
              <a:pPr>
                <a:defRPr/>
              </a:pPr>
              <a:t>52</a:t>
            </a:fld>
            <a:endParaRPr lang="en-US"/>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910014" y="4379937"/>
            <a:ext cx="2838450" cy="1857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0394797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Bactofil</a:t>
            </a:r>
            <a:r>
              <a:rPr lang="nl-NL" dirty="0" smtClean="0"/>
              <a:t> productinfo</a:t>
            </a:r>
            <a:endParaRPr lang="nl-NL" dirty="0"/>
          </a:p>
        </p:txBody>
      </p:sp>
      <p:sp>
        <p:nvSpPr>
          <p:cNvPr id="3" name="Tijdelijke aanduiding voor inhoud 2"/>
          <p:cNvSpPr>
            <a:spLocks noGrp="1"/>
          </p:cNvSpPr>
          <p:nvPr>
            <p:ph idx="1"/>
          </p:nvPr>
        </p:nvSpPr>
        <p:spPr/>
        <p:txBody>
          <a:bodyPr/>
          <a:lstStyle/>
          <a:p>
            <a:r>
              <a:rPr lang="nl-NL" dirty="0" smtClean="0"/>
              <a:t>Bacteriepreparaat o.a. N-binding </a:t>
            </a:r>
            <a:r>
              <a:rPr lang="nl-NL" dirty="0"/>
              <a:t>lucht-N </a:t>
            </a:r>
            <a:endParaRPr lang="nl-NL" dirty="0" smtClean="0"/>
          </a:p>
          <a:p>
            <a:r>
              <a:rPr lang="nl-NL" dirty="0" smtClean="0"/>
              <a:t>Betere opname P</a:t>
            </a:r>
            <a:r>
              <a:rPr lang="nl-NL" baseline="-25000" dirty="0" smtClean="0"/>
              <a:t>2</a:t>
            </a:r>
            <a:r>
              <a:rPr lang="nl-NL" dirty="0" smtClean="0"/>
              <a:t>O</a:t>
            </a:r>
            <a:r>
              <a:rPr lang="nl-NL" baseline="-25000" dirty="0" smtClean="0"/>
              <a:t>5</a:t>
            </a:r>
            <a:r>
              <a:rPr lang="nl-NL" dirty="0" smtClean="0"/>
              <a:t> en K</a:t>
            </a:r>
            <a:r>
              <a:rPr lang="nl-NL" baseline="-25000" dirty="0" smtClean="0"/>
              <a:t>2</a:t>
            </a:r>
            <a:r>
              <a:rPr lang="nl-NL" dirty="0" smtClean="0"/>
              <a:t>O</a:t>
            </a:r>
          </a:p>
          <a:p>
            <a:r>
              <a:rPr lang="nl-NL" dirty="0" smtClean="0"/>
              <a:t>Besparing 80 kg N/ha, 30 kg P</a:t>
            </a:r>
            <a:r>
              <a:rPr lang="nl-NL" baseline="-25000" dirty="0" smtClean="0"/>
              <a:t>2</a:t>
            </a:r>
            <a:r>
              <a:rPr lang="nl-NL" dirty="0" smtClean="0"/>
              <a:t>O</a:t>
            </a:r>
            <a:r>
              <a:rPr lang="nl-NL" baseline="-25000" dirty="0" smtClean="0"/>
              <a:t>5</a:t>
            </a:r>
            <a:r>
              <a:rPr lang="nl-NL" dirty="0" smtClean="0"/>
              <a:t>/ha en 30 kg K</a:t>
            </a:r>
            <a:r>
              <a:rPr lang="nl-NL" baseline="-25000" dirty="0" smtClean="0"/>
              <a:t>2</a:t>
            </a:r>
            <a:r>
              <a:rPr lang="nl-NL" dirty="0" smtClean="0"/>
              <a:t>O/ha</a:t>
            </a:r>
          </a:p>
          <a:p>
            <a:r>
              <a:rPr lang="nl-NL" dirty="0" err="1" smtClean="0"/>
              <a:t>Bactofil</a:t>
            </a:r>
            <a:r>
              <a:rPr lang="nl-NL" dirty="0" smtClean="0"/>
              <a:t> A10: </a:t>
            </a:r>
            <a:r>
              <a:rPr lang="nl-NL" dirty="0" err="1" smtClean="0"/>
              <a:t>monocotylen</a:t>
            </a:r>
            <a:r>
              <a:rPr lang="nl-NL" dirty="0" smtClean="0"/>
              <a:t> en </a:t>
            </a:r>
            <a:r>
              <a:rPr lang="nl-NL" dirty="0" err="1" smtClean="0"/>
              <a:t>Bactofil</a:t>
            </a:r>
            <a:r>
              <a:rPr lang="nl-NL" dirty="0" smtClean="0"/>
              <a:t> B10: </a:t>
            </a:r>
            <a:r>
              <a:rPr lang="nl-NL" dirty="0" err="1" smtClean="0"/>
              <a:t>dicotylen</a:t>
            </a:r>
            <a:endParaRPr lang="nl-NL" dirty="0" smtClean="0"/>
          </a:p>
          <a:p>
            <a:r>
              <a:rPr lang="nl-NL" dirty="0" smtClean="0"/>
              <a:t>Spuiten 7-10 dagen voor zaaien						/poten</a:t>
            </a:r>
            <a:endParaRPr lang="nl-NL" dirty="0"/>
          </a:p>
        </p:txBody>
      </p:sp>
      <p:sp>
        <p:nvSpPr>
          <p:cNvPr id="4" name="Tijdelijke aanduiding voor dianummer 3"/>
          <p:cNvSpPr>
            <a:spLocks noGrp="1"/>
          </p:cNvSpPr>
          <p:nvPr>
            <p:ph type="sldNum" sz="quarter" idx="12"/>
          </p:nvPr>
        </p:nvSpPr>
        <p:spPr/>
        <p:txBody>
          <a:bodyPr/>
          <a:lstStyle/>
          <a:p>
            <a:pPr>
              <a:defRPr/>
            </a:pPr>
            <a:fld id="{E833B523-6C5D-433A-83FB-F2DCBB397893}" type="slidenum">
              <a:rPr lang="en-US" smtClean="0"/>
              <a:pPr>
                <a:defRPr/>
              </a:pPr>
              <a:t>53</a:t>
            </a:fld>
            <a:endParaRPr lang="en-US"/>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228184" y="4231377"/>
            <a:ext cx="2771775" cy="1924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0668373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Biochar</a:t>
            </a:r>
            <a:r>
              <a:rPr lang="nl-NL" dirty="0" smtClean="0"/>
              <a:t> productinfo</a:t>
            </a:r>
            <a:endParaRPr lang="nl-NL" dirty="0"/>
          </a:p>
        </p:txBody>
      </p:sp>
      <p:sp>
        <p:nvSpPr>
          <p:cNvPr id="3" name="Tijdelijke aanduiding voor inhoud 2"/>
          <p:cNvSpPr>
            <a:spLocks noGrp="1"/>
          </p:cNvSpPr>
          <p:nvPr>
            <p:ph idx="1"/>
          </p:nvPr>
        </p:nvSpPr>
        <p:spPr/>
        <p:txBody>
          <a:bodyPr/>
          <a:lstStyle/>
          <a:p>
            <a:r>
              <a:rPr lang="nl-NL" dirty="0" smtClean="0"/>
              <a:t>Verkoold materiaal na verhitting biomassa O2-arm </a:t>
            </a:r>
            <a:r>
              <a:rPr lang="nl-NL" dirty="0" smtClean="0">
                <a:sym typeface="Wingdings" pitchFamily="2" charset="2"/>
              </a:rPr>
              <a:t> voor grootste deel koolstof</a:t>
            </a:r>
          </a:p>
          <a:p>
            <a:r>
              <a:rPr lang="nl-NL" dirty="0" smtClean="0"/>
              <a:t>Bindt allerlei stoffen (norit)</a:t>
            </a:r>
          </a:p>
          <a:p>
            <a:r>
              <a:rPr lang="nl-NL" dirty="0" smtClean="0"/>
              <a:t>1 ton </a:t>
            </a:r>
            <a:r>
              <a:rPr lang="nl-NL" dirty="0" err="1" smtClean="0"/>
              <a:t>Biochar</a:t>
            </a:r>
            <a:r>
              <a:rPr lang="nl-NL" dirty="0" smtClean="0"/>
              <a:t> houdt 1 ton water vast.</a:t>
            </a:r>
          </a:p>
          <a:p>
            <a:r>
              <a:rPr lang="nl-NL" dirty="0" smtClean="0"/>
              <a:t>Dosering 5 ton/ha</a:t>
            </a:r>
          </a:p>
          <a:p>
            <a:r>
              <a:rPr lang="nl-NL" dirty="0" smtClean="0"/>
              <a:t>Blijft lang aan-                                                </a:t>
            </a:r>
            <a:r>
              <a:rPr lang="nl-NL" dirty="0" err="1" smtClean="0"/>
              <a:t>wezig</a:t>
            </a:r>
            <a:endParaRPr lang="nl-NL" dirty="0" smtClean="0"/>
          </a:p>
          <a:p>
            <a:endParaRPr lang="nl-NL" dirty="0"/>
          </a:p>
        </p:txBody>
      </p:sp>
      <p:sp>
        <p:nvSpPr>
          <p:cNvPr id="4" name="Tijdelijke aanduiding voor dianummer 3"/>
          <p:cNvSpPr>
            <a:spLocks noGrp="1"/>
          </p:cNvSpPr>
          <p:nvPr>
            <p:ph type="sldNum" sz="quarter" idx="12"/>
          </p:nvPr>
        </p:nvSpPr>
        <p:spPr/>
        <p:txBody>
          <a:bodyPr/>
          <a:lstStyle/>
          <a:p>
            <a:pPr>
              <a:defRPr/>
            </a:pPr>
            <a:fld id="{E833B523-6C5D-433A-83FB-F2DCBB397893}" type="slidenum">
              <a:rPr lang="en-US" smtClean="0"/>
              <a:pPr>
                <a:defRPr/>
              </a:pPr>
              <a:t>54</a:t>
            </a:fld>
            <a:endParaRPr lang="en-US"/>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779912" y="4033839"/>
            <a:ext cx="2628900" cy="1809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408812" y="4033838"/>
            <a:ext cx="2476500" cy="1809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4704261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Steenmeel productinfo</a:t>
            </a:r>
            <a:endParaRPr lang="nl-NL" dirty="0"/>
          </a:p>
        </p:txBody>
      </p:sp>
      <p:sp>
        <p:nvSpPr>
          <p:cNvPr id="3" name="Tijdelijke aanduiding voor inhoud 2"/>
          <p:cNvSpPr>
            <a:spLocks noGrp="1"/>
          </p:cNvSpPr>
          <p:nvPr>
            <p:ph idx="1"/>
          </p:nvPr>
        </p:nvSpPr>
        <p:spPr/>
        <p:txBody>
          <a:bodyPr/>
          <a:lstStyle/>
          <a:p>
            <a:r>
              <a:rPr lang="nl-NL" dirty="0" smtClean="0"/>
              <a:t>Gemalen vulkanisch gesteente, met laag silica-gehalte, </a:t>
            </a:r>
            <a:r>
              <a:rPr lang="nl-NL" dirty="0"/>
              <a:t>deeltjes &lt; 0,1 mm</a:t>
            </a:r>
          </a:p>
          <a:p>
            <a:r>
              <a:rPr lang="nl-NL" dirty="0" smtClean="0"/>
              <a:t>Levering Ca, Mg, K, Na en sporenelementen</a:t>
            </a:r>
          </a:p>
          <a:p>
            <a:r>
              <a:rPr lang="nl-NL" dirty="0" smtClean="0"/>
              <a:t>Toepassing op zandgrond, mogelijk ook geschikt voor kleigrond</a:t>
            </a:r>
          </a:p>
          <a:p>
            <a:r>
              <a:rPr lang="nl-NL" dirty="0" smtClean="0"/>
              <a:t>Werking K</a:t>
            </a:r>
            <a:r>
              <a:rPr lang="nl-NL" baseline="-25000" dirty="0" smtClean="0"/>
              <a:t>2</a:t>
            </a:r>
            <a:r>
              <a:rPr lang="nl-NL" dirty="0" smtClean="0"/>
              <a:t>O 20%</a:t>
            </a:r>
          </a:p>
          <a:p>
            <a:r>
              <a:rPr lang="nl-NL" dirty="0" smtClean="0"/>
              <a:t>P</a:t>
            </a:r>
            <a:r>
              <a:rPr lang="nl-NL" baseline="-25000" dirty="0" smtClean="0"/>
              <a:t>2</a:t>
            </a:r>
            <a:r>
              <a:rPr lang="nl-NL" dirty="0" smtClean="0"/>
              <a:t>O</a:t>
            </a:r>
            <a:r>
              <a:rPr lang="nl-NL" baseline="-25000" dirty="0" smtClean="0"/>
              <a:t>5</a:t>
            </a:r>
            <a:r>
              <a:rPr lang="nl-NL" dirty="0" smtClean="0"/>
              <a:t> 0,1-2% slecht oplosbaar</a:t>
            </a:r>
          </a:p>
          <a:p>
            <a:endParaRPr lang="nl-NL" dirty="0"/>
          </a:p>
        </p:txBody>
      </p:sp>
      <p:sp>
        <p:nvSpPr>
          <p:cNvPr id="4" name="Tijdelijke aanduiding voor dianummer 3"/>
          <p:cNvSpPr>
            <a:spLocks noGrp="1"/>
          </p:cNvSpPr>
          <p:nvPr>
            <p:ph type="sldNum" sz="quarter" idx="12"/>
          </p:nvPr>
        </p:nvSpPr>
        <p:spPr/>
        <p:txBody>
          <a:bodyPr/>
          <a:lstStyle/>
          <a:p>
            <a:pPr>
              <a:defRPr/>
            </a:pPr>
            <a:fld id="{E833B523-6C5D-433A-83FB-F2DCBB397893}" type="slidenum">
              <a:rPr lang="en-US" smtClean="0"/>
              <a:pPr>
                <a:defRPr/>
              </a:pPr>
              <a:t>55</a:t>
            </a:fld>
            <a:endParaRPr lang="en-US"/>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868144" y="4279354"/>
            <a:ext cx="2838450" cy="1885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8019087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Resultaten 2012 kleigrond</a:t>
            </a:r>
            <a:endParaRPr lang="nl-NL" dirty="0"/>
          </a:p>
        </p:txBody>
      </p:sp>
      <p:sp>
        <p:nvSpPr>
          <p:cNvPr id="3" name="Tijdelijke aanduiding voor inhoud 2"/>
          <p:cNvSpPr>
            <a:spLocks noGrp="1"/>
          </p:cNvSpPr>
          <p:nvPr>
            <p:ph idx="1"/>
          </p:nvPr>
        </p:nvSpPr>
        <p:spPr/>
        <p:txBody>
          <a:bodyPr>
            <a:normAutofit lnSpcReduction="10000"/>
          </a:bodyPr>
          <a:lstStyle/>
          <a:p>
            <a:r>
              <a:rPr lang="nl-NL" dirty="0" smtClean="0"/>
              <a:t>Kollumerwaard WT: positief opbrengsteffect </a:t>
            </a:r>
            <a:r>
              <a:rPr lang="nl-NL" dirty="0" err="1" smtClean="0"/>
              <a:t>Agrigyps</a:t>
            </a:r>
            <a:r>
              <a:rPr lang="nl-NL" dirty="0" smtClean="0"/>
              <a:t> en </a:t>
            </a:r>
            <a:r>
              <a:rPr lang="nl-NL" dirty="0" err="1" smtClean="0"/>
              <a:t>Betacal</a:t>
            </a:r>
            <a:r>
              <a:rPr lang="nl-NL" dirty="0" smtClean="0"/>
              <a:t> </a:t>
            </a:r>
            <a:r>
              <a:rPr lang="nl-NL" dirty="0" err="1" smtClean="0"/>
              <a:t>Carbo</a:t>
            </a:r>
            <a:endParaRPr lang="nl-NL" dirty="0" smtClean="0"/>
          </a:p>
          <a:p>
            <a:r>
              <a:rPr lang="nl-NL" dirty="0" smtClean="0"/>
              <a:t>Lelystad ZU: negatief opbrengsteffect Condit7%N door 80 kg lagere N-gift/ha (</a:t>
            </a:r>
            <a:r>
              <a:rPr lang="nl-NL" dirty="0" err="1" smtClean="0"/>
              <a:t>Condit</a:t>
            </a:r>
            <a:r>
              <a:rPr lang="nl-NL" dirty="0" smtClean="0"/>
              <a:t> 7%N en </a:t>
            </a:r>
            <a:r>
              <a:rPr lang="nl-NL" dirty="0" err="1" smtClean="0"/>
              <a:t>BactoFil</a:t>
            </a:r>
            <a:r>
              <a:rPr lang="nl-NL" dirty="0" smtClean="0"/>
              <a:t> A10 strijken later door minder N)</a:t>
            </a:r>
          </a:p>
          <a:p>
            <a:r>
              <a:rPr lang="nl-NL" dirty="0" err="1" smtClean="0"/>
              <a:t>Westmaas</a:t>
            </a:r>
            <a:r>
              <a:rPr lang="nl-NL" dirty="0" smtClean="0"/>
              <a:t> SB: positief opbrengsteffect groencompost t.o.v. </a:t>
            </a:r>
            <a:r>
              <a:rPr lang="nl-NL" dirty="0" err="1" smtClean="0"/>
              <a:t>Betacal</a:t>
            </a:r>
            <a:r>
              <a:rPr lang="nl-NL" dirty="0" smtClean="0"/>
              <a:t>, Brandkalk, PRP sol en </a:t>
            </a:r>
            <a:r>
              <a:rPr lang="nl-NL" dirty="0" err="1" smtClean="0"/>
              <a:t>Bactofil</a:t>
            </a:r>
            <a:endParaRPr lang="nl-NL" dirty="0"/>
          </a:p>
        </p:txBody>
      </p:sp>
      <p:sp>
        <p:nvSpPr>
          <p:cNvPr id="4" name="Tijdelijke aanduiding voor dianummer 3"/>
          <p:cNvSpPr>
            <a:spLocks noGrp="1"/>
          </p:cNvSpPr>
          <p:nvPr>
            <p:ph type="sldNum" sz="quarter" idx="12"/>
          </p:nvPr>
        </p:nvSpPr>
        <p:spPr/>
        <p:txBody>
          <a:bodyPr/>
          <a:lstStyle/>
          <a:p>
            <a:pPr>
              <a:defRPr/>
            </a:pPr>
            <a:fld id="{E833B523-6C5D-433A-83FB-F2DCBB397893}" type="slidenum">
              <a:rPr lang="en-US" smtClean="0"/>
              <a:pPr>
                <a:defRPr/>
              </a:pPr>
              <a:t>56</a:t>
            </a:fld>
            <a:endParaRPr lang="en-US"/>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953125" y="5301208"/>
            <a:ext cx="3190875" cy="885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3372813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Resultaten </a:t>
            </a:r>
            <a:r>
              <a:rPr lang="nl-NL" dirty="0" smtClean="0"/>
              <a:t>2012 zandgrond</a:t>
            </a:r>
            <a:endParaRPr lang="nl-NL" dirty="0"/>
          </a:p>
        </p:txBody>
      </p:sp>
      <p:sp>
        <p:nvSpPr>
          <p:cNvPr id="3" name="Tijdelijke aanduiding voor inhoud 2"/>
          <p:cNvSpPr>
            <a:spLocks noGrp="1"/>
          </p:cNvSpPr>
          <p:nvPr>
            <p:ph idx="1"/>
          </p:nvPr>
        </p:nvSpPr>
        <p:spPr/>
        <p:txBody>
          <a:bodyPr/>
          <a:lstStyle/>
          <a:p>
            <a:r>
              <a:rPr lang="nl-NL" dirty="0" err="1" smtClean="0"/>
              <a:t>Valthermond</a:t>
            </a:r>
            <a:r>
              <a:rPr lang="nl-NL" dirty="0" smtClean="0"/>
              <a:t> ZG:</a:t>
            </a:r>
            <a:r>
              <a:rPr lang="nl-NL" dirty="0"/>
              <a:t> </a:t>
            </a:r>
            <a:r>
              <a:rPr lang="nl-NL" dirty="0" smtClean="0"/>
              <a:t> negatief </a:t>
            </a:r>
            <a:r>
              <a:rPr lang="nl-NL" dirty="0"/>
              <a:t>opbrengsteffect Condit7%N door </a:t>
            </a:r>
            <a:r>
              <a:rPr lang="nl-NL" dirty="0" smtClean="0"/>
              <a:t>mogelijk te late N-levering</a:t>
            </a:r>
          </a:p>
          <a:p>
            <a:r>
              <a:rPr lang="nl-NL" dirty="0" smtClean="0"/>
              <a:t>Vredepeel ZG:  geen betrouwbare verschillen </a:t>
            </a:r>
            <a:endParaRPr lang="nl-NL" dirty="0"/>
          </a:p>
        </p:txBody>
      </p:sp>
      <p:sp>
        <p:nvSpPr>
          <p:cNvPr id="4" name="Tijdelijke aanduiding voor dianummer 3"/>
          <p:cNvSpPr>
            <a:spLocks noGrp="1"/>
          </p:cNvSpPr>
          <p:nvPr>
            <p:ph type="sldNum" sz="quarter" idx="12"/>
          </p:nvPr>
        </p:nvSpPr>
        <p:spPr/>
        <p:txBody>
          <a:bodyPr/>
          <a:lstStyle/>
          <a:p>
            <a:pPr>
              <a:defRPr/>
            </a:pPr>
            <a:fld id="{E833B523-6C5D-433A-83FB-F2DCBB397893}" type="slidenum">
              <a:rPr lang="en-US" smtClean="0"/>
              <a:pPr>
                <a:defRPr/>
              </a:pPr>
              <a:t>57</a:t>
            </a:fld>
            <a:endParaRPr lang="en-US"/>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972175" y="5340102"/>
            <a:ext cx="3171825" cy="876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1921728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Resultaten 2012 t.o.v. kunstmest</a:t>
            </a:r>
            <a:endParaRPr lang="nl-NL" dirty="0"/>
          </a:p>
        </p:txBody>
      </p:sp>
      <p:sp>
        <p:nvSpPr>
          <p:cNvPr id="3" name="Tijdelijke aanduiding voor inhoud 2"/>
          <p:cNvSpPr>
            <a:spLocks noGrp="1"/>
          </p:cNvSpPr>
          <p:nvPr>
            <p:ph idx="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pPr>
              <a:defRPr/>
            </a:pPr>
            <a:fld id="{E833B523-6C5D-433A-83FB-F2DCBB397893}" type="slidenum">
              <a:rPr lang="en-US" smtClean="0"/>
              <a:pPr>
                <a:defRPr/>
              </a:pPr>
              <a:t>58</a:t>
            </a:fld>
            <a:endParaRPr lang="en-US"/>
          </a:p>
        </p:txBody>
      </p:sp>
      <p:pic>
        <p:nvPicPr>
          <p:cNvPr id="10243"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0937" y="4293096"/>
            <a:ext cx="5915025" cy="1152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42"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894845" y="1268761"/>
            <a:ext cx="6918087" cy="51312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2433254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Doorlatendheid kleigrond 2012 </a:t>
            </a:r>
            <a:endParaRPr lang="nl-NL" dirty="0"/>
          </a:p>
        </p:txBody>
      </p:sp>
      <p:sp>
        <p:nvSpPr>
          <p:cNvPr id="3" name="Tijdelijke aanduiding voor inhoud 2"/>
          <p:cNvSpPr>
            <a:spLocks noGrp="1"/>
          </p:cNvSpPr>
          <p:nvPr>
            <p:ph idx="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pPr>
              <a:defRPr/>
            </a:pPr>
            <a:fld id="{E833B523-6C5D-433A-83FB-F2DCBB397893}" type="slidenum">
              <a:rPr lang="en-US" smtClean="0"/>
              <a:pPr>
                <a:defRPr/>
              </a:pPr>
              <a:t>59</a:t>
            </a:fld>
            <a:endParaRPr lang="en-US"/>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1196751"/>
            <a:ext cx="7902629" cy="4968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kstvak 4"/>
          <p:cNvSpPr txBox="1"/>
          <p:nvPr/>
        </p:nvSpPr>
        <p:spPr>
          <a:xfrm>
            <a:off x="1547664" y="1309374"/>
            <a:ext cx="6840760" cy="400110"/>
          </a:xfrm>
          <a:prstGeom prst="rect">
            <a:avLst/>
          </a:prstGeom>
          <a:solidFill>
            <a:schemeClr val="bg1"/>
          </a:solidFill>
        </p:spPr>
        <p:txBody>
          <a:bodyPr wrap="square" rtlCol="0">
            <a:spAutoFit/>
          </a:bodyPr>
          <a:lstStyle/>
          <a:p>
            <a:r>
              <a:rPr lang="nl-NL" sz="2000" dirty="0" smtClean="0"/>
              <a:t>In het algemeen geen hogere doorlatendheid t.o.v. kunstmest</a:t>
            </a:r>
            <a:endParaRPr lang="nl-NL" sz="2000" dirty="0"/>
          </a:p>
        </p:txBody>
      </p:sp>
      <p:pic>
        <p:nvPicPr>
          <p:cNvPr id="7"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953125" y="5301208"/>
            <a:ext cx="3190875" cy="885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589191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Bodemstructuur</a:t>
            </a:r>
            <a:endParaRPr lang="nl-NL" dirty="0"/>
          </a:p>
        </p:txBody>
      </p:sp>
      <p:sp>
        <p:nvSpPr>
          <p:cNvPr id="3" name="Tijdelijke aanduiding voor inhoud 2"/>
          <p:cNvSpPr>
            <a:spLocks noGrp="1"/>
          </p:cNvSpPr>
          <p:nvPr>
            <p:ph idx="1"/>
          </p:nvPr>
        </p:nvSpPr>
        <p:spPr/>
        <p:txBody>
          <a:bodyPr/>
          <a:lstStyle/>
          <a:p>
            <a:r>
              <a:rPr lang="nl-NL" dirty="0" smtClean="0"/>
              <a:t>Structuureigenschappen bepalen functioneren van de bodem bij:</a:t>
            </a:r>
          </a:p>
          <a:p>
            <a:pPr lvl="1"/>
            <a:r>
              <a:rPr lang="nl-NL" dirty="0" smtClean="0"/>
              <a:t>Wortelontwikkeling van een gewas</a:t>
            </a:r>
          </a:p>
          <a:p>
            <a:pPr lvl="1"/>
            <a:r>
              <a:rPr lang="nl-NL" dirty="0" smtClean="0"/>
              <a:t>Waterbergend vermogen</a:t>
            </a:r>
          </a:p>
          <a:p>
            <a:pPr lvl="1"/>
            <a:r>
              <a:rPr lang="nl-NL" dirty="0" smtClean="0"/>
              <a:t>Doorlatendheid </a:t>
            </a:r>
          </a:p>
          <a:p>
            <a:pPr lvl="1"/>
            <a:r>
              <a:rPr lang="nl-NL" dirty="0" smtClean="0"/>
              <a:t>Porositeit (luchtverversing)</a:t>
            </a:r>
            <a:endParaRPr lang="nl-NL" dirty="0"/>
          </a:p>
        </p:txBody>
      </p:sp>
      <p:sp>
        <p:nvSpPr>
          <p:cNvPr id="4" name="Tijdelijke aanduiding voor dianummer 3"/>
          <p:cNvSpPr>
            <a:spLocks noGrp="1"/>
          </p:cNvSpPr>
          <p:nvPr>
            <p:ph type="sldNum" sz="quarter" idx="12"/>
          </p:nvPr>
        </p:nvSpPr>
        <p:spPr/>
        <p:txBody>
          <a:bodyPr/>
          <a:lstStyle/>
          <a:p>
            <a:pPr>
              <a:defRPr/>
            </a:pPr>
            <a:fld id="{E833B523-6C5D-433A-83FB-F2DCBB397893}" type="slidenum">
              <a:rPr lang="en-US" smtClean="0"/>
              <a:pPr>
                <a:defRPr/>
              </a:pPr>
              <a:t>6</a:t>
            </a:fld>
            <a:endParaRPr lang="en-US"/>
          </a:p>
        </p:txBody>
      </p:sp>
    </p:spTree>
    <p:extLst>
      <p:ext uri="{BB962C8B-B14F-4D97-AF65-F5344CB8AC3E}">
        <p14:creationId xmlns:p14="http://schemas.microsoft.com/office/powerpoint/2010/main" xmlns="" val="382739847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Doorlatendheid </a:t>
            </a:r>
            <a:r>
              <a:rPr lang="nl-NL" dirty="0" smtClean="0"/>
              <a:t>zandgrond </a:t>
            </a:r>
            <a:r>
              <a:rPr lang="nl-NL" dirty="0"/>
              <a:t>2012 </a:t>
            </a:r>
          </a:p>
        </p:txBody>
      </p:sp>
      <p:sp>
        <p:nvSpPr>
          <p:cNvPr id="3" name="Tijdelijke aanduiding voor inhoud 2"/>
          <p:cNvSpPr>
            <a:spLocks noGrp="1"/>
          </p:cNvSpPr>
          <p:nvPr>
            <p:ph idx="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pPr>
              <a:defRPr/>
            </a:pPr>
            <a:fld id="{E833B523-6C5D-433A-83FB-F2DCBB397893}" type="slidenum">
              <a:rPr lang="en-US" smtClean="0"/>
              <a:pPr>
                <a:defRPr/>
              </a:pPr>
              <a:t>60</a:t>
            </a:fld>
            <a:endParaRPr lang="en-US"/>
          </a:p>
        </p:txBody>
      </p:sp>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7584" y="1628800"/>
            <a:ext cx="7790780" cy="45876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kstvak 5"/>
          <p:cNvSpPr txBox="1"/>
          <p:nvPr/>
        </p:nvSpPr>
        <p:spPr>
          <a:xfrm>
            <a:off x="853185" y="1522698"/>
            <a:ext cx="7933454" cy="461665"/>
          </a:xfrm>
          <a:prstGeom prst="rect">
            <a:avLst/>
          </a:prstGeom>
          <a:solidFill>
            <a:schemeClr val="bg1"/>
          </a:solidFill>
        </p:spPr>
        <p:txBody>
          <a:bodyPr wrap="none" rtlCol="0">
            <a:spAutoFit/>
          </a:bodyPr>
          <a:lstStyle/>
          <a:p>
            <a:r>
              <a:rPr lang="nl-NL" sz="2400" dirty="0" smtClean="0"/>
              <a:t>In het algemeen geen hogere doorlatendheid t.o.v. kunstmest</a:t>
            </a:r>
            <a:endParaRPr lang="nl-NL" sz="2400" dirty="0"/>
          </a:p>
        </p:txBody>
      </p:sp>
      <p:pic>
        <p:nvPicPr>
          <p:cNvPr id="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972175" y="5340102"/>
            <a:ext cx="3171825" cy="876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4548486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Resultaten 2012</a:t>
            </a:r>
            <a:endParaRPr lang="nl-NL" dirty="0"/>
          </a:p>
        </p:txBody>
      </p:sp>
      <p:sp>
        <p:nvSpPr>
          <p:cNvPr id="3" name="Tijdelijke aanduiding voor inhoud 2"/>
          <p:cNvSpPr>
            <a:spLocks noGrp="1"/>
          </p:cNvSpPr>
          <p:nvPr>
            <p:ph idx="1"/>
          </p:nvPr>
        </p:nvSpPr>
        <p:spPr/>
        <p:txBody>
          <a:bodyPr/>
          <a:lstStyle/>
          <a:p>
            <a:r>
              <a:rPr lang="nl-NL" dirty="0" smtClean="0"/>
              <a:t>Indringweerstand:  Algemene beeld geen afwijkende indringweerstand t.o.v. kunstmest</a:t>
            </a:r>
          </a:p>
          <a:p>
            <a:r>
              <a:rPr lang="nl-NL" dirty="0" err="1" smtClean="0"/>
              <a:t>Aggregaatstabiliteit</a:t>
            </a:r>
            <a:r>
              <a:rPr lang="nl-NL" dirty="0" smtClean="0"/>
              <a:t>: </a:t>
            </a:r>
          </a:p>
          <a:p>
            <a:pPr lvl="1"/>
            <a:r>
              <a:rPr lang="nl-NL" dirty="0" smtClean="0"/>
              <a:t>Kleilocaties </a:t>
            </a:r>
            <a:r>
              <a:rPr lang="nl-NL" dirty="0" err="1" smtClean="0"/>
              <a:t>Xurian</a:t>
            </a:r>
            <a:r>
              <a:rPr lang="nl-NL" dirty="0" smtClean="0"/>
              <a:t> lager, door spreiding geen afwijkende stabiliteit andere bodemverbeteraars</a:t>
            </a:r>
          </a:p>
          <a:p>
            <a:pPr lvl="1"/>
            <a:r>
              <a:rPr lang="nl-NL" dirty="0" smtClean="0"/>
              <a:t>Zandlocaties PRP-sol, </a:t>
            </a:r>
            <a:r>
              <a:rPr lang="nl-NL" dirty="0" err="1" smtClean="0"/>
              <a:t>Condit</a:t>
            </a:r>
            <a:r>
              <a:rPr lang="nl-NL" dirty="0" smtClean="0"/>
              <a:t> en compost lager,</a:t>
            </a:r>
            <a:r>
              <a:rPr lang="nl-NL" dirty="0"/>
              <a:t> door spreiding geen afwijkende stabiliteit andere bodemverbeteraars</a:t>
            </a:r>
          </a:p>
          <a:p>
            <a:pPr lvl="1"/>
            <a:endParaRPr lang="nl-NL" dirty="0"/>
          </a:p>
        </p:txBody>
      </p:sp>
      <p:sp>
        <p:nvSpPr>
          <p:cNvPr id="4" name="Tijdelijke aanduiding voor dianummer 3"/>
          <p:cNvSpPr>
            <a:spLocks noGrp="1"/>
          </p:cNvSpPr>
          <p:nvPr>
            <p:ph type="sldNum" sz="quarter" idx="12"/>
          </p:nvPr>
        </p:nvSpPr>
        <p:spPr/>
        <p:txBody>
          <a:bodyPr/>
          <a:lstStyle/>
          <a:p>
            <a:pPr>
              <a:defRPr/>
            </a:pPr>
            <a:fld id="{E833B523-6C5D-433A-83FB-F2DCBB397893}" type="slidenum">
              <a:rPr lang="en-US" smtClean="0"/>
              <a:pPr>
                <a:defRPr/>
              </a:pPr>
              <a:t>61</a:t>
            </a:fld>
            <a:endParaRPr lang="en-US"/>
          </a:p>
        </p:txBody>
      </p:sp>
    </p:spTree>
    <p:extLst>
      <p:ext uri="{BB962C8B-B14F-4D97-AF65-F5344CB8AC3E}">
        <p14:creationId xmlns:p14="http://schemas.microsoft.com/office/powerpoint/2010/main" xmlns="" val="194765791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Resultaten chemisch 2012</a:t>
            </a:r>
            <a:endParaRPr lang="nl-NL" dirty="0"/>
          </a:p>
        </p:txBody>
      </p:sp>
      <p:sp>
        <p:nvSpPr>
          <p:cNvPr id="3" name="Tijdelijke aanduiding voor inhoud 2"/>
          <p:cNvSpPr>
            <a:spLocks noGrp="1"/>
          </p:cNvSpPr>
          <p:nvPr>
            <p:ph idx="1"/>
          </p:nvPr>
        </p:nvSpPr>
        <p:spPr/>
        <p:txBody>
          <a:bodyPr/>
          <a:lstStyle/>
          <a:p>
            <a:r>
              <a:rPr lang="nl-NL" dirty="0" smtClean="0"/>
              <a:t>pH </a:t>
            </a:r>
          </a:p>
          <a:p>
            <a:pPr lvl="1"/>
            <a:r>
              <a:rPr lang="nl-NL" dirty="0" smtClean="0"/>
              <a:t>Kleilocaties: </a:t>
            </a:r>
            <a:r>
              <a:rPr lang="nl-NL" dirty="0" err="1" smtClean="0"/>
              <a:t>Betacal</a:t>
            </a:r>
            <a:r>
              <a:rPr lang="nl-NL" dirty="0" smtClean="0"/>
              <a:t> </a:t>
            </a:r>
            <a:r>
              <a:rPr lang="nl-NL" dirty="0" err="1" smtClean="0"/>
              <a:t>Carbo</a:t>
            </a:r>
            <a:r>
              <a:rPr lang="nl-NL" dirty="0" smtClean="0"/>
              <a:t> hogere pH, </a:t>
            </a:r>
            <a:r>
              <a:rPr lang="nl-NL" dirty="0"/>
              <a:t>door spreiding geen afwijkende stabiliteit andere </a:t>
            </a:r>
            <a:r>
              <a:rPr lang="nl-NL" dirty="0" smtClean="0"/>
              <a:t>bodemverbeteraars</a:t>
            </a:r>
          </a:p>
          <a:p>
            <a:pPr lvl="1"/>
            <a:r>
              <a:rPr lang="nl-NL" dirty="0" smtClean="0"/>
              <a:t>Zandlocaties: pH lijkt door PRP-sol, </a:t>
            </a:r>
            <a:r>
              <a:rPr lang="nl-NL" dirty="0" err="1" smtClean="0"/>
              <a:t>Condit</a:t>
            </a:r>
            <a:r>
              <a:rPr lang="nl-NL" dirty="0" smtClean="0"/>
              <a:t>, </a:t>
            </a:r>
            <a:r>
              <a:rPr lang="nl-NL" dirty="0" err="1" smtClean="0"/>
              <a:t>Wurian</a:t>
            </a:r>
            <a:r>
              <a:rPr lang="nl-NL" dirty="0" smtClean="0"/>
              <a:t>, Steenmeel, compost en drijfmest hoger (geen </a:t>
            </a:r>
            <a:r>
              <a:rPr lang="nl-NL" dirty="0" err="1" smtClean="0"/>
              <a:t>Betacal</a:t>
            </a:r>
            <a:r>
              <a:rPr lang="nl-NL" dirty="0" smtClean="0"/>
              <a:t> toegepast) </a:t>
            </a:r>
            <a:endParaRPr lang="nl-NL" dirty="0"/>
          </a:p>
        </p:txBody>
      </p:sp>
      <p:sp>
        <p:nvSpPr>
          <p:cNvPr id="4" name="Tijdelijke aanduiding voor dianummer 3"/>
          <p:cNvSpPr>
            <a:spLocks noGrp="1"/>
          </p:cNvSpPr>
          <p:nvPr>
            <p:ph type="sldNum" sz="quarter" idx="12"/>
          </p:nvPr>
        </p:nvSpPr>
        <p:spPr/>
        <p:txBody>
          <a:bodyPr/>
          <a:lstStyle/>
          <a:p>
            <a:pPr>
              <a:defRPr/>
            </a:pPr>
            <a:fld id="{E833B523-6C5D-433A-83FB-F2DCBB397893}" type="slidenum">
              <a:rPr lang="en-US" smtClean="0"/>
              <a:pPr>
                <a:defRPr/>
              </a:pPr>
              <a:t>62</a:t>
            </a:fld>
            <a:endParaRPr lang="en-US"/>
          </a:p>
        </p:txBody>
      </p:sp>
    </p:spTree>
    <p:extLst>
      <p:ext uri="{BB962C8B-B14F-4D97-AF65-F5344CB8AC3E}">
        <p14:creationId xmlns:p14="http://schemas.microsoft.com/office/powerpoint/2010/main" xmlns="" val="92739619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Resultaten chemisch 2012</a:t>
            </a:r>
          </a:p>
        </p:txBody>
      </p:sp>
      <p:sp>
        <p:nvSpPr>
          <p:cNvPr id="3" name="Tijdelijke aanduiding voor inhoud 2"/>
          <p:cNvSpPr>
            <a:spLocks noGrp="1"/>
          </p:cNvSpPr>
          <p:nvPr>
            <p:ph idx="1"/>
          </p:nvPr>
        </p:nvSpPr>
        <p:spPr/>
        <p:txBody>
          <a:bodyPr/>
          <a:lstStyle/>
          <a:p>
            <a:r>
              <a:rPr lang="nl-NL" dirty="0" smtClean="0"/>
              <a:t>CEC</a:t>
            </a:r>
          </a:p>
          <a:p>
            <a:pPr lvl="1"/>
            <a:r>
              <a:rPr lang="nl-NL" dirty="0" smtClean="0"/>
              <a:t> Grootte van complex geen verschil</a:t>
            </a:r>
          </a:p>
          <a:p>
            <a:pPr lvl="1"/>
            <a:r>
              <a:rPr lang="nl-NL" dirty="0" smtClean="0"/>
              <a:t>CEC-							bezetting							Brandkalk							</a:t>
            </a:r>
            <a:r>
              <a:rPr lang="nl-NL" dirty="0" err="1" smtClean="0"/>
              <a:t>MgO</a:t>
            </a:r>
            <a:endParaRPr lang="nl-NL" dirty="0"/>
          </a:p>
        </p:txBody>
      </p:sp>
      <p:sp>
        <p:nvSpPr>
          <p:cNvPr id="4" name="Tijdelijke aanduiding voor dianummer 3"/>
          <p:cNvSpPr>
            <a:spLocks noGrp="1"/>
          </p:cNvSpPr>
          <p:nvPr>
            <p:ph type="sldNum" sz="quarter" idx="12"/>
          </p:nvPr>
        </p:nvSpPr>
        <p:spPr/>
        <p:txBody>
          <a:bodyPr/>
          <a:lstStyle/>
          <a:p>
            <a:pPr>
              <a:defRPr/>
            </a:pPr>
            <a:fld id="{E833B523-6C5D-433A-83FB-F2DCBB397893}" type="slidenum">
              <a:rPr lang="en-US" smtClean="0"/>
              <a:pPr>
                <a:defRPr/>
              </a:pPr>
              <a:t>63</a:t>
            </a:fld>
            <a:endParaRPr lang="en-US"/>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977530" y="2686065"/>
            <a:ext cx="6166470" cy="36952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kstvak 4"/>
          <p:cNvSpPr txBox="1"/>
          <p:nvPr/>
        </p:nvSpPr>
        <p:spPr>
          <a:xfrm>
            <a:off x="1115616" y="4828510"/>
            <a:ext cx="1567096" cy="523220"/>
          </a:xfrm>
          <a:prstGeom prst="rect">
            <a:avLst/>
          </a:prstGeom>
          <a:noFill/>
        </p:spPr>
        <p:txBody>
          <a:bodyPr wrap="none" rtlCol="0">
            <a:spAutoFit/>
          </a:bodyPr>
          <a:lstStyle/>
          <a:p>
            <a:r>
              <a:rPr lang="nl-NL" sz="2800" dirty="0" smtClean="0"/>
              <a:t>Kleigrond</a:t>
            </a:r>
            <a:endParaRPr lang="nl-NL" sz="2800" dirty="0"/>
          </a:p>
        </p:txBody>
      </p:sp>
    </p:spTree>
    <p:extLst>
      <p:ext uri="{BB962C8B-B14F-4D97-AF65-F5344CB8AC3E}">
        <p14:creationId xmlns:p14="http://schemas.microsoft.com/office/powerpoint/2010/main" xmlns="" val="402711831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Resultaten chemisch 2012</a:t>
            </a:r>
          </a:p>
        </p:txBody>
      </p:sp>
      <p:sp>
        <p:nvSpPr>
          <p:cNvPr id="3" name="Tijdelijke aanduiding voor inhoud 2"/>
          <p:cNvSpPr>
            <a:spLocks noGrp="1"/>
          </p:cNvSpPr>
          <p:nvPr>
            <p:ph idx="1"/>
          </p:nvPr>
        </p:nvSpPr>
        <p:spPr/>
        <p:txBody>
          <a:bodyPr/>
          <a:lstStyle/>
          <a:p>
            <a:r>
              <a:rPr lang="nl-NL" dirty="0" smtClean="0"/>
              <a:t>CEC-bezetting</a:t>
            </a:r>
          </a:p>
          <a:p>
            <a:pPr lvl="1"/>
            <a:r>
              <a:rPr lang="nl-NL" dirty="0" smtClean="0"/>
              <a:t>Steenmeel meer Na, maar geen negatief effect</a:t>
            </a:r>
            <a:endParaRPr lang="nl-NL" dirty="0"/>
          </a:p>
        </p:txBody>
      </p:sp>
      <p:sp>
        <p:nvSpPr>
          <p:cNvPr id="4" name="Tijdelijke aanduiding voor dianummer 3"/>
          <p:cNvSpPr>
            <a:spLocks noGrp="1"/>
          </p:cNvSpPr>
          <p:nvPr>
            <p:ph type="sldNum" sz="quarter" idx="12"/>
          </p:nvPr>
        </p:nvSpPr>
        <p:spPr/>
        <p:txBody>
          <a:bodyPr/>
          <a:lstStyle/>
          <a:p>
            <a:pPr>
              <a:defRPr/>
            </a:pPr>
            <a:fld id="{E833B523-6C5D-433A-83FB-F2DCBB397893}" type="slidenum">
              <a:rPr lang="en-US" smtClean="0"/>
              <a:pPr>
                <a:defRPr/>
              </a:pPr>
              <a:t>64</a:t>
            </a:fld>
            <a:endParaRPr lang="en-US"/>
          </a:p>
        </p:txBody>
      </p:sp>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121498" y="2619722"/>
            <a:ext cx="5987006" cy="36175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kstvak 5"/>
          <p:cNvSpPr txBox="1"/>
          <p:nvPr/>
        </p:nvSpPr>
        <p:spPr>
          <a:xfrm>
            <a:off x="1115616" y="4828510"/>
            <a:ext cx="1756122" cy="523220"/>
          </a:xfrm>
          <a:prstGeom prst="rect">
            <a:avLst/>
          </a:prstGeom>
          <a:noFill/>
        </p:spPr>
        <p:txBody>
          <a:bodyPr wrap="none" rtlCol="0">
            <a:spAutoFit/>
          </a:bodyPr>
          <a:lstStyle/>
          <a:p>
            <a:r>
              <a:rPr lang="nl-NL" sz="2800" dirty="0" smtClean="0"/>
              <a:t>Zandgrond</a:t>
            </a:r>
            <a:endParaRPr lang="nl-NL" sz="2800" dirty="0"/>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375" y="3952210"/>
            <a:ext cx="3171825" cy="876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5905532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Resultaten chemisch 2012</a:t>
            </a:r>
          </a:p>
        </p:txBody>
      </p:sp>
      <p:sp>
        <p:nvSpPr>
          <p:cNvPr id="3" name="Tijdelijke aanduiding voor inhoud 2"/>
          <p:cNvSpPr>
            <a:spLocks noGrp="1"/>
          </p:cNvSpPr>
          <p:nvPr>
            <p:ph idx="1"/>
          </p:nvPr>
        </p:nvSpPr>
        <p:spPr/>
        <p:txBody>
          <a:bodyPr/>
          <a:lstStyle/>
          <a:p>
            <a:r>
              <a:rPr lang="nl-NL" dirty="0" smtClean="0"/>
              <a:t>Ca bodemvocht</a:t>
            </a:r>
          </a:p>
          <a:p>
            <a:pPr lvl="1"/>
            <a:r>
              <a:rPr lang="nl-NL" dirty="0" smtClean="0"/>
              <a:t>1 </a:t>
            </a:r>
            <a:r>
              <a:rPr lang="nl-NL" dirty="0" err="1" smtClean="0"/>
              <a:t>mmol</a:t>
            </a:r>
            <a:r>
              <a:rPr lang="nl-NL" dirty="0" smtClean="0"/>
              <a:t> Ca bodemvocht ca. 50 kg </a:t>
            </a:r>
            <a:r>
              <a:rPr lang="nl-NL" dirty="0" err="1" smtClean="0"/>
              <a:t>CaO</a:t>
            </a:r>
            <a:r>
              <a:rPr lang="nl-NL" dirty="0" smtClean="0"/>
              <a:t>/ha</a:t>
            </a:r>
          </a:p>
          <a:p>
            <a:pPr lvl="1"/>
            <a:r>
              <a:rPr lang="nl-NL" dirty="0" smtClean="0"/>
              <a:t>M.n. voor kleigrond belangrijk</a:t>
            </a:r>
          </a:p>
          <a:p>
            <a:pPr lvl="1"/>
            <a:r>
              <a:rPr lang="nl-NL" dirty="0" smtClean="0"/>
              <a:t>Hoge CEC-bezetting met Ca hoger gehalte bodemvocht en lager gehalte Mg, K en Na (gunstig voor structuur: lage gevoeligheid voor slemp)</a:t>
            </a:r>
          </a:p>
          <a:p>
            <a:pPr lvl="1"/>
            <a:r>
              <a:rPr lang="nl-NL" dirty="0" err="1" smtClean="0"/>
              <a:t>Agrigyps</a:t>
            </a:r>
            <a:r>
              <a:rPr lang="nl-NL" dirty="0" smtClean="0"/>
              <a:t> verhoging Ca-gehalte</a:t>
            </a:r>
          </a:p>
          <a:p>
            <a:pPr lvl="1"/>
            <a:r>
              <a:rPr lang="nl-NL" dirty="0" smtClean="0"/>
              <a:t>Algemeen geen verschillen vanwege spreiding</a:t>
            </a:r>
            <a:endParaRPr lang="nl-NL" dirty="0"/>
          </a:p>
        </p:txBody>
      </p:sp>
      <p:sp>
        <p:nvSpPr>
          <p:cNvPr id="4" name="Tijdelijke aanduiding voor dianummer 3"/>
          <p:cNvSpPr>
            <a:spLocks noGrp="1"/>
          </p:cNvSpPr>
          <p:nvPr>
            <p:ph type="sldNum" sz="quarter" idx="12"/>
          </p:nvPr>
        </p:nvSpPr>
        <p:spPr/>
        <p:txBody>
          <a:bodyPr/>
          <a:lstStyle/>
          <a:p>
            <a:pPr>
              <a:defRPr/>
            </a:pPr>
            <a:fld id="{E833B523-6C5D-433A-83FB-F2DCBB397893}" type="slidenum">
              <a:rPr lang="en-US" smtClean="0"/>
              <a:pPr>
                <a:defRPr/>
              </a:pPr>
              <a:t>65</a:t>
            </a:fld>
            <a:endParaRPr lang="en-US"/>
          </a:p>
        </p:txBody>
      </p:sp>
    </p:spTree>
    <p:extLst>
      <p:ext uri="{BB962C8B-B14F-4D97-AF65-F5344CB8AC3E}">
        <p14:creationId xmlns:p14="http://schemas.microsoft.com/office/powerpoint/2010/main" xmlns="" val="111726660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Resultaten chemisch 2012</a:t>
            </a:r>
          </a:p>
        </p:txBody>
      </p:sp>
      <p:sp>
        <p:nvSpPr>
          <p:cNvPr id="3" name="Tijdelijke aanduiding voor inhoud 2"/>
          <p:cNvSpPr>
            <a:spLocks noGrp="1"/>
          </p:cNvSpPr>
          <p:nvPr>
            <p:ph idx="1"/>
          </p:nvPr>
        </p:nvSpPr>
        <p:spPr/>
        <p:txBody>
          <a:bodyPr/>
          <a:lstStyle/>
          <a:p>
            <a:r>
              <a:rPr lang="nl-NL" dirty="0" smtClean="0"/>
              <a:t>Hot water Carbon (HWC)</a:t>
            </a:r>
          </a:p>
          <a:p>
            <a:pPr lvl="1"/>
            <a:r>
              <a:rPr lang="nl-NL" dirty="0" smtClean="0"/>
              <a:t>In het algemeen geen afwijking t.o.v. kunstmest (spreiding aanzienlijk, geen verband totale of actieve schimmel- en biomassa)</a:t>
            </a:r>
          </a:p>
          <a:p>
            <a:pPr lvl="1"/>
            <a:r>
              <a:rPr lang="nl-NL" dirty="0" smtClean="0"/>
              <a:t>Kleilocatie </a:t>
            </a:r>
            <a:r>
              <a:rPr lang="nl-NL" dirty="0" err="1" smtClean="0"/>
              <a:t>Westmaas</a:t>
            </a:r>
            <a:r>
              <a:rPr lang="nl-NL" dirty="0" smtClean="0"/>
              <a:t> hoger bij Brandkalk en PRP-sol echter niet verklaarbaar</a:t>
            </a:r>
          </a:p>
          <a:p>
            <a:r>
              <a:rPr lang="nl-NL" dirty="0" smtClean="0"/>
              <a:t>Hydrofobe OS</a:t>
            </a:r>
          </a:p>
          <a:p>
            <a:pPr lvl="1"/>
            <a:r>
              <a:rPr lang="nl-NL" dirty="0" smtClean="0"/>
              <a:t>Grote, onverklaarbare schommelingen</a:t>
            </a:r>
          </a:p>
          <a:p>
            <a:pPr lvl="1"/>
            <a:endParaRPr lang="nl-NL" dirty="0"/>
          </a:p>
        </p:txBody>
      </p:sp>
      <p:sp>
        <p:nvSpPr>
          <p:cNvPr id="4" name="Tijdelijke aanduiding voor dianummer 3"/>
          <p:cNvSpPr>
            <a:spLocks noGrp="1"/>
          </p:cNvSpPr>
          <p:nvPr>
            <p:ph type="sldNum" sz="quarter" idx="12"/>
          </p:nvPr>
        </p:nvSpPr>
        <p:spPr/>
        <p:txBody>
          <a:bodyPr/>
          <a:lstStyle/>
          <a:p>
            <a:pPr>
              <a:defRPr/>
            </a:pPr>
            <a:fld id="{E833B523-6C5D-433A-83FB-F2DCBB397893}" type="slidenum">
              <a:rPr lang="en-US" smtClean="0"/>
              <a:pPr>
                <a:defRPr/>
              </a:pPr>
              <a:t>66</a:t>
            </a:fld>
            <a:endParaRPr lang="en-US"/>
          </a:p>
        </p:txBody>
      </p:sp>
    </p:spTree>
    <p:extLst>
      <p:ext uri="{BB962C8B-B14F-4D97-AF65-F5344CB8AC3E}">
        <p14:creationId xmlns:p14="http://schemas.microsoft.com/office/powerpoint/2010/main" xmlns="" val="328343171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Resultaten biologisch 2012</a:t>
            </a:r>
            <a:endParaRPr lang="nl-NL" dirty="0"/>
          </a:p>
        </p:txBody>
      </p:sp>
      <p:sp>
        <p:nvSpPr>
          <p:cNvPr id="3" name="Tijdelijke aanduiding voor inhoud 2"/>
          <p:cNvSpPr>
            <a:spLocks noGrp="1"/>
          </p:cNvSpPr>
          <p:nvPr>
            <p:ph idx="1"/>
          </p:nvPr>
        </p:nvSpPr>
        <p:spPr/>
        <p:txBody>
          <a:bodyPr/>
          <a:lstStyle/>
          <a:p>
            <a:r>
              <a:rPr lang="nl-NL" dirty="0" smtClean="0"/>
              <a:t>Schimmel en bacteriehoeveelheid (BFI)</a:t>
            </a:r>
          </a:p>
          <a:p>
            <a:pPr lvl="1"/>
            <a:r>
              <a:rPr lang="nl-NL" dirty="0" smtClean="0"/>
              <a:t>Lage schimmel: bacterie verhouding bij gemakkelijk afbreekbare OM (bacterie dominant)</a:t>
            </a:r>
          </a:p>
          <a:p>
            <a:pPr lvl="1"/>
            <a:r>
              <a:rPr lang="nl-NL" dirty="0" smtClean="0"/>
              <a:t>Schimmels m.n. dominant bij macroaggregaten</a:t>
            </a:r>
          </a:p>
          <a:p>
            <a:pPr lvl="1"/>
            <a:r>
              <a:rPr lang="nl-NL" dirty="0" smtClean="0"/>
              <a:t>Bacteriepopulaties kennen grote dynamiek</a:t>
            </a:r>
          </a:p>
          <a:p>
            <a:pPr lvl="1"/>
            <a:r>
              <a:rPr lang="nl-NL" dirty="0" smtClean="0"/>
              <a:t>Enorme schommelingen in resultaten, beeld ca. gelijk aan hydrofobe OS</a:t>
            </a:r>
          </a:p>
          <a:p>
            <a:pPr lvl="1"/>
            <a:r>
              <a:rPr lang="nl-NL" dirty="0" smtClean="0"/>
              <a:t>Zandgrond meer bacteriën actief (makkelijk 					                      afbreekbaar OM)</a:t>
            </a:r>
            <a:endParaRPr lang="nl-NL" dirty="0"/>
          </a:p>
        </p:txBody>
      </p:sp>
      <p:sp>
        <p:nvSpPr>
          <p:cNvPr id="4" name="Tijdelijke aanduiding voor dianummer 3"/>
          <p:cNvSpPr>
            <a:spLocks noGrp="1"/>
          </p:cNvSpPr>
          <p:nvPr>
            <p:ph type="sldNum" sz="quarter" idx="12"/>
          </p:nvPr>
        </p:nvSpPr>
        <p:spPr/>
        <p:txBody>
          <a:bodyPr/>
          <a:lstStyle/>
          <a:p>
            <a:pPr>
              <a:defRPr/>
            </a:pPr>
            <a:fld id="{E833B523-6C5D-433A-83FB-F2DCBB397893}" type="slidenum">
              <a:rPr lang="en-US" smtClean="0"/>
              <a:pPr>
                <a:defRPr/>
              </a:pPr>
              <a:t>67</a:t>
            </a:fld>
            <a:endParaRPr lang="en-US"/>
          </a:p>
        </p:txBody>
      </p:sp>
    </p:spTree>
    <p:extLst>
      <p:ext uri="{BB962C8B-B14F-4D97-AF65-F5344CB8AC3E}">
        <p14:creationId xmlns:p14="http://schemas.microsoft.com/office/powerpoint/2010/main" xmlns="" val="409607914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Overzicht kleilocaties 2012</a:t>
            </a:r>
            <a:endParaRPr lang="nl-NL" dirty="0"/>
          </a:p>
        </p:txBody>
      </p:sp>
      <p:sp>
        <p:nvSpPr>
          <p:cNvPr id="3" name="Tijdelijke aanduiding voor inhoud 2"/>
          <p:cNvSpPr>
            <a:spLocks noGrp="1"/>
          </p:cNvSpPr>
          <p:nvPr>
            <p:ph idx="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pPr>
              <a:defRPr/>
            </a:pPr>
            <a:fld id="{E833B523-6C5D-433A-83FB-F2DCBB397893}" type="slidenum">
              <a:rPr lang="en-US" smtClean="0"/>
              <a:pPr>
                <a:defRPr/>
              </a:pPr>
              <a:t>68</a:t>
            </a:fld>
            <a:endParaRPr lang="en-US"/>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2276872"/>
            <a:ext cx="8686378" cy="39440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93469" y="1321524"/>
            <a:ext cx="1944216" cy="9553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1321524"/>
            <a:ext cx="3190875" cy="885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5127920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Overzicht zandlocaties 2012</a:t>
            </a:r>
            <a:endParaRPr lang="nl-NL" dirty="0"/>
          </a:p>
        </p:txBody>
      </p:sp>
      <p:sp>
        <p:nvSpPr>
          <p:cNvPr id="3" name="Tijdelijke aanduiding voor inhoud 2"/>
          <p:cNvSpPr>
            <a:spLocks noGrp="1"/>
          </p:cNvSpPr>
          <p:nvPr>
            <p:ph idx="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pPr>
              <a:defRPr/>
            </a:pPr>
            <a:fld id="{E833B523-6C5D-433A-83FB-F2DCBB397893}" type="slidenum">
              <a:rPr lang="en-US" smtClean="0"/>
              <a:pPr>
                <a:defRPr/>
              </a:pPr>
              <a:t>69</a:t>
            </a:fld>
            <a:endParaRPr lang="en-US"/>
          </a:p>
        </p:txBody>
      </p:sp>
      <p:pic>
        <p:nvPicPr>
          <p:cNvPr id="15363"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193469" y="1321524"/>
            <a:ext cx="1944216" cy="9553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638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3240" y="2276872"/>
            <a:ext cx="8696191" cy="39654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1400572"/>
            <a:ext cx="3171825" cy="876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907262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pPr>
              <a:defRPr/>
            </a:pPr>
            <a:fld id="{E833B523-6C5D-433A-83FB-F2DCBB397893}" type="slidenum">
              <a:rPr lang="en-US" smtClean="0"/>
              <a:pPr>
                <a:defRPr/>
              </a:pPr>
              <a:t>7</a:t>
            </a:fld>
            <a:endParaRPr lang="en-US"/>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91680" y="90783"/>
            <a:ext cx="7200800" cy="56621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el 1"/>
          <p:cNvSpPr>
            <a:spLocks noGrp="1"/>
          </p:cNvSpPr>
          <p:nvPr>
            <p:ph type="title"/>
          </p:nvPr>
        </p:nvSpPr>
        <p:spPr/>
        <p:txBody>
          <a:bodyPr/>
          <a:lstStyle/>
          <a:p>
            <a:pPr algn="l"/>
            <a:r>
              <a:rPr lang="nl-NL" dirty="0" smtClean="0"/>
              <a:t>Structuur                     en textuur</a:t>
            </a:r>
            <a:endParaRPr lang="nl-NL" dirty="0"/>
          </a:p>
        </p:txBody>
      </p:sp>
    </p:spTree>
    <p:extLst>
      <p:ext uri="{BB962C8B-B14F-4D97-AF65-F5344CB8AC3E}">
        <p14:creationId xmlns:p14="http://schemas.microsoft.com/office/powerpoint/2010/main" xmlns="" val="263515037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Opbrengsten kleilocaties 3 jaar</a:t>
            </a:r>
            <a:endParaRPr lang="nl-NL" dirty="0"/>
          </a:p>
        </p:txBody>
      </p:sp>
      <p:sp>
        <p:nvSpPr>
          <p:cNvPr id="3" name="Tijdelijke aanduiding voor inhoud 2"/>
          <p:cNvSpPr>
            <a:spLocks noGrp="1"/>
          </p:cNvSpPr>
          <p:nvPr>
            <p:ph idx="1"/>
          </p:nvPr>
        </p:nvSpPr>
        <p:spPr/>
        <p:txBody>
          <a:bodyPr/>
          <a:lstStyle/>
          <a:p>
            <a:r>
              <a:rPr lang="nl-NL" dirty="0" smtClean="0"/>
              <a:t>Kleigrond: </a:t>
            </a:r>
          </a:p>
          <a:p>
            <a:pPr lvl="1"/>
            <a:r>
              <a:rPr lang="nl-NL" dirty="0" err="1" smtClean="0"/>
              <a:t>Agrigyps</a:t>
            </a:r>
            <a:r>
              <a:rPr lang="nl-NL" dirty="0" smtClean="0"/>
              <a:t> beter dan Condit7%N, compost en kunstmest</a:t>
            </a:r>
          </a:p>
          <a:p>
            <a:r>
              <a:rPr lang="nl-NL" dirty="0" smtClean="0"/>
              <a:t>Kollumerwaard: </a:t>
            </a:r>
          </a:p>
          <a:p>
            <a:pPr lvl="1"/>
            <a:r>
              <a:rPr lang="nl-NL" dirty="0" err="1" smtClean="0"/>
              <a:t>Agrigyps</a:t>
            </a:r>
            <a:r>
              <a:rPr lang="nl-NL" dirty="0" smtClean="0"/>
              <a:t> en Brandkalk beter dan </a:t>
            </a:r>
            <a:r>
              <a:rPr lang="nl-NL" dirty="0" err="1" smtClean="0"/>
              <a:t>Condit</a:t>
            </a:r>
            <a:r>
              <a:rPr lang="nl-NL" dirty="0" smtClean="0"/>
              <a:t> 7%N, compost, </a:t>
            </a:r>
            <a:r>
              <a:rPr lang="nl-NL" dirty="0" err="1" smtClean="0"/>
              <a:t>Biochar</a:t>
            </a:r>
            <a:r>
              <a:rPr lang="nl-NL" dirty="0" smtClean="0"/>
              <a:t> norit, kunstmest en </a:t>
            </a:r>
            <a:r>
              <a:rPr lang="nl-NL" dirty="0" err="1" smtClean="0"/>
              <a:t>Biochar</a:t>
            </a:r>
            <a:r>
              <a:rPr lang="nl-NL" dirty="0" smtClean="0"/>
              <a:t> hout</a:t>
            </a:r>
          </a:p>
        </p:txBody>
      </p:sp>
      <p:sp>
        <p:nvSpPr>
          <p:cNvPr id="4" name="Tijdelijke aanduiding voor dianummer 3"/>
          <p:cNvSpPr>
            <a:spLocks noGrp="1"/>
          </p:cNvSpPr>
          <p:nvPr>
            <p:ph type="sldNum" sz="quarter" idx="12"/>
          </p:nvPr>
        </p:nvSpPr>
        <p:spPr/>
        <p:txBody>
          <a:bodyPr/>
          <a:lstStyle/>
          <a:p>
            <a:pPr>
              <a:defRPr/>
            </a:pPr>
            <a:fld id="{E833B523-6C5D-433A-83FB-F2DCBB397893}" type="slidenum">
              <a:rPr lang="en-US" smtClean="0"/>
              <a:pPr>
                <a:defRPr/>
              </a:pPr>
              <a:t>70</a:t>
            </a:fld>
            <a:endParaRPr lang="en-US"/>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953125" y="5301208"/>
            <a:ext cx="3190875" cy="885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4657299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Opbrengsten kleilocaties 3 jaar</a:t>
            </a:r>
            <a:endParaRPr lang="nl-NL" dirty="0"/>
          </a:p>
        </p:txBody>
      </p:sp>
      <p:sp>
        <p:nvSpPr>
          <p:cNvPr id="3" name="Tijdelijke aanduiding voor inhoud 2"/>
          <p:cNvSpPr>
            <a:spLocks noGrp="1"/>
          </p:cNvSpPr>
          <p:nvPr>
            <p:ph idx="1"/>
          </p:nvPr>
        </p:nvSpPr>
        <p:spPr/>
        <p:txBody>
          <a:bodyPr/>
          <a:lstStyle/>
          <a:p>
            <a:r>
              <a:rPr lang="nl-NL" dirty="0" smtClean="0"/>
              <a:t>Kleigrond: </a:t>
            </a:r>
          </a:p>
          <a:p>
            <a:pPr lvl="1"/>
            <a:r>
              <a:rPr lang="nl-NL" dirty="0" err="1" smtClean="0"/>
              <a:t>Agrigyps</a:t>
            </a:r>
            <a:r>
              <a:rPr lang="nl-NL" dirty="0" smtClean="0"/>
              <a:t> beter dan Condit7%N, compost en kunstmest</a:t>
            </a:r>
          </a:p>
          <a:p>
            <a:r>
              <a:rPr lang="nl-NL" dirty="0" smtClean="0"/>
              <a:t>Lelystad: </a:t>
            </a:r>
          </a:p>
          <a:p>
            <a:pPr lvl="1"/>
            <a:r>
              <a:rPr lang="nl-NL" dirty="0" err="1" smtClean="0"/>
              <a:t>Agrigyps</a:t>
            </a:r>
            <a:r>
              <a:rPr lang="nl-NL" dirty="0" smtClean="0"/>
              <a:t> beter dan </a:t>
            </a:r>
            <a:r>
              <a:rPr lang="nl-NL" dirty="0" err="1" smtClean="0"/>
              <a:t>Condit</a:t>
            </a:r>
            <a:r>
              <a:rPr lang="nl-NL" dirty="0" smtClean="0"/>
              <a:t> 7%N</a:t>
            </a:r>
            <a:r>
              <a:rPr lang="nl-NL" dirty="0"/>
              <a:t> </a:t>
            </a:r>
            <a:r>
              <a:rPr lang="nl-NL" dirty="0" smtClean="0"/>
              <a:t>en compost</a:t>
            </a:r>
          </a:p>
          <a:p>
            <a:r>
              <a:rPr lang="nl-NL" dirty="0" err="1"/>
              <a:t>W</a:t>
            </a:r>
            <a:r>
              <a:rPr lang="nl-NL" dirty="0" err="1" smtClean="0"/>
              <a:t>estmaas</a:t>
            </a:r>
            <a:r>
              <a:rPr lang="nl-NL" dirty="0" smtClean="0"/>
              <a:t>:</a:t>
            </a:r>
          </a:p>
          <a:p>
            <a:pPr lvl="1"/>
            <a:r>
              <a:rPr lang="nl-NL" dirty="0" smtClean="0"/>
              <a:t>Geen betrouwbare verschillen</a:t>
            </a:r>
          </a:p>
        </p:txBody>
      </p:sp>
      <p:sp>
        <p:nvSpPr>
          <p:cNvPr id="4" name="Tijdelijke aanduiding voor dianummer 3"/>
          <p:cNvSpPr>
            <a:spLocks noGrp="1"/>
          </p:cNvSpPr>
          <p:nvPr>
            <p:ph type="sldNum" sz="quarter" idx="12"/>
          </p:nvPr>
        </p:nvSpPr>
        <p:spPr/>
        <p:txBody>
          <a:bodyPr/>
          <a:lstStyle/>
          <a:p>
            <a:pPr>
              <a:defRPr/>
            </a:pPr>
            <a:fld id="{E833B523-6C5D-433A-83FB-F2DCBB397893}" type="slidenum">
              <a:rPr lang="en-US" smtClean="0"/>
              <a:pPr>
                <a:defRPr/>
              </a:pPr>
              <a:t>71</a:t>
            </a:fld>
            <a:endParaRPr lang="en-US"/>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953125" y="5301208"/>
            <a:ext cx="3190875" cy="885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9298138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Opbrengsten zand- en dalgrond 3 jaar</a:t>
            </a:r>
            <a:endParaRPr lang="nl-NL" dirty="0"/>
          </a:p>
        </p:txBody>
      </p:sp>
      <p:sp>
        <p:nvSpPr>
          <p:cNvPr id="3" name="Tijdelijke aanduiding voor inhoud 2"/>
          <p:cNvSpPr>
            <a:spLocks noGrp="1"/>
          </p:cNvSpPr>
          <p:nvPr>
            <p:ph idx="1"/>
          </p:nvPr>
        </p:nvSpPr>
        <p:spPr/>
        <p:txBody>
          <a:bodyPr/>
          <a:lstStyle/>
          <a:p>
            <a:r>
              <a:rPr lang="nl-NL" dirty="0" smtClean="0"/>
              <a:t>Alle locaties</a:t>
            </a:r>
          </a:p>
          <a:p>
            <a:pPr lvl="1"/>
            <a:r>
              <a:rPr lang="nl-NL" dirty="0" err="1" smtClean="0"/>
              <a:t>Agrigyps</a:t>
            </a:r>
            <a:r>
              <a:rPr lang="nl-NL" dirty="0" smtClean="0"/>
              <a:t> beter dan </a:t>
            </a:r>
            <a:r>
              <a:rPr lang="nl-NL" dirty="0" err="1" smtClean="0"/>
              <a:t>Biochar</a:t>
            </a:r>
            <a:r>
              <a:rPr lang="nl-NL" dirty="0" smtClean="0"/>
              <a:t> norit</a:t>
            </a:r>
          </a:p>
          <a:p>
            <a:r>
              <a:rPr lang="nl-NL" dirty="0" smtClean="0"/>
              <a:t>Zand- en dalgrond</a:t>
            </a:r>
          </a:p>
          <a:p>
            <a:pPr lvl="1"/>
            <a:r>
              <a:rPr lang="nl-NL" dirty="0" smtClean="0"/>
              <a:t>Compost beter dan </a:t>
            </a:r>
            <a:r>
              <a:rPr lang="nl-NL" dirty="0" err="1" smtClean="0"/>
              <a:t>Xurian</a:t>
            </a:r>
            <a:r>
              <a:rPr lang="nl-NL" dirty="0" smtClean="0"/>
              <a:t> Optimum, VDM/RDM, </a:t>
            </a:r>
            <a:r>
              <a:rPr lang="nl-NL" dirty="0" err="1" smtClean="0"/>
              <a:t>Biochar</a:t>
            </a:r>
            <a:r>
              <a:rPr lang="nl-NL" dirty="0" smtClean="0"/>
              <a:t> norit en </a:t>
            </a:r>
            <a:r>
              <a:rPr lang="nl-NL" dirty="0" err="1" smtClean="0"/>
              <a:t>Biochar</a:t>
            </a:r>
            <a:r>
              <a:rPr lang="nl-NL" dirty="0" smtClean="0"/>
              <a:t> hout</a:t>
            </a:r>
          </a:p>
          <a:p>
            <a:pPr lvl="1"/>
            <a:endParaRPr lang="nl-NL" dirty="0"/>
          </a:p>
        </p:txBody>
      </p:sp>
      <p:sp>
        <p:nvSpPr>
          <p:cNvPr id="4" name="Tijdelijke aanduiding voor dianummer 3"/>
          <p:cNvSpPr>
            <a:spLocks noGrp="1"/>
          </p:cNvSpPr>
          <p:nvPr>
            <p:ph type="sldNum" sz="quarter" idx="12"/>
          </p:nvPr>
        </p:nvSpPr>
        <p:spPr/>
        <p:txBody>
          <a:bodyPr/>
          <a:lstStyle/>
          <a:p>
            <a:pPr>
              <a:defRPr/>
            </a:pPr>
            <a:fld id="{E833B523-6C5D-433A-83FB-F2DCBB397893}" type="slidenum">
              <a:rPr lang="en-US" smtClean="0"/>
              <a:pPr>
                <a:defRPr/>
              </a:pPr>
              <a:t>72</a:t>
            </a:fld>
            <a:endParaRPr lang="en-US"/>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972175" y="5301208"/>
            <a:ext cx="3171825" cy="876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6124531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Opbrengsten zand- en dalgrond 3 jaar</a:t>
            </a:r>
            <a:endParaRPr lang="nl-NL" dirty="0"/>
          </a:p>
        </p:txBody>
      </p:sp>
      <p:sp>
        <p:nvSpPr>
          <p:cNvPr id="3" name="Tijdelijke aanduiding voor inhoud 2"/>
          <p:cNvSpPr>
            <a:spLocks noGrp="1"/>
          </p:cNvSpPr>
          <p:nvPr>
            <p:ph idx="1"/>
          </p:nvPr>
        </p:nvSpPr>
        <p:spPr/>
        <p:txBody>
          <a:bodyPr/>
          <a:lstStyle/>
          <a:p>
            <a:r>
              <a:rPr lang="nl-NL" dirty="0" smtClean="0"/>
              <a:t>Dalgrond</a:t>
            </a:r>
          </a:p>
          <a:p>
            <a:pPr lvl="1"/>
            <a:r>
              <a:rPr lang="nl-NL" dirty="0"/>
              <a:t>Compost beter dan </a:t>
            </a:r>
            <a:r>
              <a:rPr lang="nl-NL" dirty="0" err="1"/>
              <a:t>Xurian</a:t>
            </a:r>
            <a:r>
              <a:rPr lang="nl-NL" dirty="0"/>
              <a:t> Optimum, </a:t>
            </a:r>
            <a:r>
              <a:rPr lang="nl-NL" dirty="0" err="1" smtClean="0"/>
              <a:t>Biochar</a:t>
            </a:r>
            <a:r>
              <a:rPr lang="nl-NL" dirty="0" smtClean="0"/>
              <a:t> </a:t>
            </a:r>
            <a:r>
              <a:rPr lang="nl-NL" dirty="0"/>
              <a:t>norit en </a:t>
            </a:r>
            <a:r>
              <a:rPr lang="nl-NL" dirty="0" err="1"/>
              <a:t>Biochar</a:t>
            </a:r>
            <a:r>
              <a:rPr lang="nl-NL" dirty="0"/>
              <a:t> </a:t>
            </a:r>
            <a:r>
              <a:rPr lang="nl-NL" dirty="0" smtClean="0"/>
              <a:t>hout</a:t>
            </a:r>
          </a:p>
          <a:p>
            <a:pPr lvl="1"/>
            <a:r>
              <a:rPr lang="nl-NL" dirty="0" err="1" smtClean="0"/>
              <a:t>Biochar</a:t>
            </a:r>
            <a:r>
              <a:rPr lang="nl-NL" dirty="0" smtClean="0"/>
              <a:t> norit slechter dan compost en Steenmeel</a:t>
            </a:r>
          </a:p>
          <a:p>
            <a:r>
              <a:rPr lang="nl-NL" dirty="0" smtClean="0"/>
              <a:t>Zandgrond</a:t>
            </a:r>
          </a:p>
          <a:p>
            <a:pPr lvl="1"/>
            <a:r>
              <a:rPr lang="nl-NL" dirty="0" smtClean="0"/>
              <a:t>VDM/RDM slechter dan kunstmest</a:t>
            </a:r>
            <a:endParaRPr lang="nl-NL" dirty="0"/>
          </a:p>
          <a:p>
            <a:pPr lvl="1"/>
            <a:endParaRPr lang="nl-NL" dirty="0"/>
          </a:p>
        </p:txBody>
      </p:sp>
      <p:sp>
        <p:nvSpPr>
          <p:cNvPr id="4" name="Tijdelijke aanduiding voor dianummer 3"/>
          <p:cNvSpPr>
            <a:spLocks noGrp="1"/>
          </p:cNvSpPr>
          <p:nvPr>
            <p:ph type="sldNum" sz="quarter" idx="12"/>
          </p:nvPr>
        </p:nvSpPr>
        <p:spPr/>
        <p:txBody>
          <a:bodyPr/>
          <a:lstStyle/>
          <a:p>
            <a:pPr>
              <a:defRPr/>
            </a:pPr>
            <a:fld id="{E833B523-6C5D-433A-83FB-F2DCBB397893}" type="slidenum">
              <a:rPr lang="en-US" smtClean="0"/>
              <a:pPr>
                <a:defRPr/>
              </a:pPr>
              <a:t>73</a:t>
            </a:fld>
            <a:endParaRPr lang="en-US"/>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972175" y="5301208"/>
            <a:ext cx="3171825" cy="876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9992092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Eindconclusie bodemverbeteraars</a:t>
            </a:r>
            <a:endParaRPr lang="nl-NL" dirty="0"/>
          </a:p>
        </p:txBody>
      </p:sp>
      <p:sp>
        <p:nvSpPr>
          <p:cNvPr id="3" name="Tijdelijke aanduiding voor inhoud 2"/>
          <p:cNvSpPr>
            <a:spLocks noGrp="1"/>
          </p:cNvSpPr>
          <p:nvPr>
            <p:ph idx="1"/>
          </p:nvPr>
        </p:nvSpPr>
        <p:spPr/>
        <p:txBody>
          <a:bodyPr/>
          <a:lstStyle/>
          <a:p>
            <a:r>
              <a:rPr lang="nl-NL" dirty="0" smtClean="0"/>
              <a:t>Resultaten mogelijk pas op langere termijn</a:t>
            </a:r>
          </a:p>
          <a:p>
            <a:r>
              <a:rPr lang="nl-NL" dirty="0" smtClean="0"/>
              <a:t>Tot nu toe wel wat effecten Ca-meststof, maar verder wisselend</a:t>
            </a:r>
            <a:endParaRPr lang="nl-NL" dirty="0"/>
          </a:p>
        </p:txBody>
      </p:sp>
      <p:sp>
        <p:nvSpPr>
          <p:cNvPr id="4" name="Tijdelijke aanduiding voor dianummer 3"/>
          <p:cNvSpPr>
            <a:spLocks noGrp="1"/>
          </p:cNvSpPr>
          <p:nvPr>
            <p:ph type="sldNum" sz="quarter" idx="12"/>
          </p:nvPr>
        </p:nvSpPr>
        <p:spPr/>
        <p:txBody>
          <a:bodyPr/>
          <a:lstStyle/>
          <a:p>
            <a:pPr>
              <a:defRPr/>
            </a:pPr>
            <a:fld id="{E833B523-6C5D-433A-83FB-F2DCBB397893}" type="slidenum">
              <a:rPr lang="en-US" smtClean="0"/>
              <a:pPr>
                <a:defRPr/>
              </a:pPr>
              <a:t>74</a:t>
            </a:fld>
            <a:endParaRPr lang="en-US"/>
          </a:p>
        </p:txBody>
      </p:sp>
    </p:spTree>
    <p:extLst>
      <p:ext uri="{BB962C8B-B14F-4D97-AF65-F5344CB8AC3E}">
        <p14:creationId xmlns:p14="http://schemas.microsoft.com/office/powerpoint/2010/main" xmlns="" val="72836400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85800" y="2339975"/>
            <a:ext cx="7772400" cy="2155825"/>
          </a:xfrm>
          <a:prstGeom prst="rect">
            <a:avLst/>
          </a:prstGeom>
        </p:spPr>
        <p:txBody>
          <a:bodyPr anchor="t"/>
          <a:lstStyle/>
          <a:p>
            <a:pPr marL="0" marR="0" lvl="0" indent="0" algn="l" defTabSz="914400" rtl="0" eaLnBrk="1" fontAlgn="auto" latinLnBrk="0" hangingPunct="1">
              <a:lnSpc>
                <a:spcPct val="100000"/>
              </a:lnSpc>
              <a:spcBef>
                <a:spcPct val="0"/>
              </a:spcBef>
              <a:spcAft>
                <a:spcPts val="4200"/>
              </a:spcAft>
              <a:buClrTx/>
              <a:buSzTx/>
              <a:buFontTx/>
              <a:buNone/>
              <a:tabLst/>
              <a:defRPr/>
            </a:pPr>
            <a:r>
              <a:rPr kumimoji="0" lang="en-US" sz="6000" b="0" i="0" u="none" strike="noStrike" kern="1200" cap="none" spc="0" normalizeH="0" baseline="0" noProof="0" smtClean="0">
                <a:ln>
                  <a:noFill/>
                </a:ln>
                <a:solidFill>
                  <a:srgbClr val="008000"/>
                </a:solidFill>
                <a:effectLst/>
                <a:uLnTx/>
                <a:uFillTx/>
                <a:latin typeface="Arial Bold" charset="-128"/>
                <a:ea typeface="Arial Bold" charset="-128"/>
                <a:cs typeface="+mj-cs"/>
              </a:rPr>
              <a:t>Bedankt</a:t>
            </a:r>
            <a:r>
              <a:rPr kumimoji="0" lang="en-US" sz="4000" b="0" i="0" u="none" strike="noStrike" kern="1200" cap="none" spc="0" normalizeH="0" baseline="0" noProof="0" smtClean="0">
                <a:ln>
                  <a:noFill/>
                </a:ln>
                <a:solidFill>
                  <a:srgbClr val="7F7F7F"/>
                </a:solidFill>
                <a:effectLst/>
                <a:uLnTx/>
                <a:uFillTx/>
                <a:latin typeface="Arial Bold" charset="-128"/>
                <a:ea typeface="Arial Bold" charset="-128"/>
                <a:cs typeface="+mj-cs"/>
              </a:rPr>
              <a:t/>
            </a:r>
            <a:br>
              <a:rPr kumimoji="0" lang="en-US" sz="4000" b="0" i="0" u="none" strike="noStrike" kern="1200" cap="none" spc="0" normalizeH="0" baseline="0" noProof="0" smtClean="0">
                <a:ln>
                  <a:noFill/>
                </a:ln>
                <a:solidFill>
                  <a:srgbClr val="7F7F7F"/>
                </a:solidFill>
                <a:effectLst/>
                <a:uLnTx/>
                <a:uFillTx/>
                <a:latin typeface="Arial Bold" charset="-128"/>
                <a:ea typeface="Arial Bold" charset="-128"/>
                <a:cs typeface="+mj-cs"/>
              </a:rPr>
            </a:br>
            <a:r>
              <a:rPr kumimoji="0" lang="en-US" sz="4000" b="0" i="0" u="none" strike="noStrike" kern="1200" cap="none" spc="0" normalizeH="0" baseline="0" noProof="0" smtClean="0">
                <a:ln>
                  <a:noFill/>
                </a:ln>
                <a:solidFill>
                  <a:srgbClr val="7F7F7F"/>
                </a:solidFill>
                <a:effectLst/>
                <a:uLnTx/>
                <a:uFillTx/>
                <a:latin typeface="Arial Bold" charset="-128"/>
                <a:ea typeface="Arial Bold" charset="-128"/>
                <a:cs typeface="+mj-cs"/>
              </a:rPr>
              <a:t>voor uw aandacht</a:t>
            </a:r>
            <a:endParaRPr kumimoji="0" lang="en-US" sz="2000" b="0" i="0" u="none" strike="noStrike" kern="1200" cap="none" spc="0" normalizeH="0" baseline="0" noProof="0" smtClean="0">
              <a:ln>
                <a:noFill/>
              </a:ln>
              <a:solidFill>
                <a:srgbClr val="7F7F7F"/>
              </a:solidFill>
              <a:effectLst/>
              <a:uLnTx/>
              <a:uFillTx/>
              <a:latin typeface="Arial Bold" charset="-128"/>
              <a:ea typeface="Arial Bold" charset="-128"/>
              <a:cs typeface="+mj-cs"/>
            </a:endParaRPr>
          </a:p>
        </p:txBody>
      </p:sp>
      <p:sp>
        <p:nvSpPr>
          <p:cNvPr id="3" name="Tijdelijke aanduiding voor dianummer 2"/>
          <p:cNvSpPr>
            <a:spLocks noGrp="1"/>
          </p:cNvSpPr>
          <p:nvPr>
            <p:ph type="sldNum" sz="quarter" idx="12"/>
          </p:nvPr>
        </p:nvSpPr>
        <p:spPr/>
        <p:txBody>
          <a:bodyPr/>
          <a:lstStyle/>
          <a:p>
            <a:fld id="{2A9CA639-C1B2-4A3D-90B9-8141BFA69741}" type="slidenum">
              <a:rPr lang="nl-NL" smtClean="0"/>
              <a:pPr/>
              <a:t>75</a:t>
            </a:fld>
            <a:endParaRPr lang="nl-NL"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Voorbeeldprofiel zware zavel</a:t>
            </a:r>
            <a:endParaRPr lang="nl-NL" dirty="0"/>
          </a:p>
        </p:txBody>
      </p:sp>
      <p:sp>
        <p:nvSpPr>
          <p:cNvPr id="3" name="Tijdelijke aanduiding voor inhoud 2"/>
          <p:cNvSpPr>
            <a:spLocks noGrp="1"/>
          </p:cNvSpPr>
          <p:nvPr>
            <p:ph idx="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pPr>
              <a:defRPr/>
            </a:pPr>
            <a:fld id="{E833B523-6C5D-433A-83FB-F2DCBB397893}" type="slidenum">
              <a:rPr lang="en-US" smtClean="0"/>
              <a:pPr>
                <a:defRPr/>
              </a:pPr>
              <a:t>8</a:t>
            </a:fld>
            <a:endParaRPr lang="en-US"/>
          </a:p>
        </p:txBody>
      </p:sp>
      <p:pic>
        <p:nvPicPr>
          <p:cNvPr id="1843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07704" y="1484784"/>
            <a:ext cx="6901232" cy="47293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kstvak 4"/>
          <p:cNvSpPr txBox="1"/>
          <p:nvPr/>
        </p:nvSpPr>
        <p:spPr>
          <a:xfrm>
            <a:off x="6572660" y="5836622"/>
            <a:ext cx="2222916" cy="369332"/>
          </a:xfrm>
          <a:prstGeom prst="rect">
            <a:avLst/>
          </a:prstGeom>
          <a:noFill/>
        </p:spPr>
        <p:txBody>
          <a:bodyPr wrap="none" rtlCol="0">
            <a:spAutoFit/>
          </a:bodyPr>
          <a:lstStyle/>
          <a:p>
            <a:r>
              <a:rPr lang="nl-NL" dirty="0" smtClean="0"/>
              <a:t>Bron: Bert Vermeulen</a:t>
            </a:r>
            <a:endParaRPr lang="nl-NL" dirty="0"/>
          </a:p>
        </p:txBody>
      </p:sp>
    </p:spTree>
    <p:extLst>
      <p:ext uri="{BB962C8B-B14F-4D97-AF65-F5344CB8AC3E}">
        <p14:creationId xmlns:p14="http://schemas.microsoft.com/office/powerpoint/2010/main" xmlns="" val="24064456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Bodemstructuur</a:t>
            </a:r>
            <a:endParaRPr lang="nl-NL" dirty="0"/>
          </a:p>
        </p:txBody>
      </p:sp>
      <p:sp>
        <p:nvSpPr>
          <p:cNvPr id="3" name="Tijdelijke aanduiding voor inhoud 2"/>
          <p:cNvSpPr>
            <a:spLocks noGrp="1"/>
          </p:cNvSpPr>
          <p:nvPr>
            <p:ph idx="1"/>
          </p:nvPr>
        </p:nvSpPr>
        <p:spPr/>
        <p:txBody>
          <a:bodyPr/>
          <a:lstStyle/>
          <a:p>
            <a:r>
              <a:rPr lang="nl-NL" dirty="0" smtClean="0"/>
              <a:t>Oorzaak vermindering van fysische bodemvruchtbaarheid en structuur</a:t>
            </a:r>
          </a:p>
          <a:p>
            <a:pPr lvl="1"/>
            <a:r>
              <a:rPr lang="nl-NL" dirty="0" smtClean="0"/>
              <a:t>Intensieve bouwplannen</a:t>
            </a:r>
          </a:p>
          <a:p>
            <a:pPr lvl="1"/>
            <a:r>
              <a:rPr lang="nl-NL" dirty="0" smtClean="0"/>
              <a:t>Zwaardere mechanisatie</a:t>
            </a:r>
          </a:p>
          <a:p>
            <a:pPr lvl="1"/>
            <a:r>
              <a:rPr lang="nl-NL" dirty="0" smtClean="0"/>
              <a:t>Schaalvergroting</a:t>
            </a:r>
          </a:p>
          <a:p>
            <a:pPr lvl="1"/>
            <a:r>
              <a:rPr lang="nl-NL" dirty="0" smtClean="0"/>
              <a:t>Neerslagpieken</a:t>
            </a:r>
          </a:p>
          <a:p>
            <a:pPr lvl="1"/>
            <a:r>
              <a:rPr lang="nl-NL" dirty="0" smtClean="0"/>
              <a:t>Uitloging (Ca-uitspoeling)</a:t>
            </a:r>
            <a:endParaRPr lang="nl-NL" dirty="0"/>
          </a:p>
        </p:txBody>
      </p:sp>
      <p:sp>
        <p:nvSpPr>
          <p:cNvPr id="4" name="Tijdelijke aanduiding voor dianummer 3"/>
          <p:cNvSpPr>
            <a:spLocks noGrp="1"/>
          </p:cNvSpPr>
          <p:nvPr>
            <p:ph type="sldNum" sz="quarter" idx="12"/>
          </p:nvPr>
        </p:nvSpPr>
        <p:spPr/>
        <p:txBody>
          <a:bodyPr/>
          <a:lstStyle/>
          <a:p>
            <a:pPr>
              <a:defRPr/>
            </a:pPr>
            <a:fld id="{E833B523-6C5D-433A-83FB-F2DCBB397893}" type="slidenum">
              <a:rPr lang="en-US" smtClean="0"/>
              <a:pPr>
                <a:defRPr/>
              </a:pPr>
              <a:t>9</a:t>
            </a:fld>
            <a:endParaRPr lang="en-US"/>
          </a:p>
        </p:txBody>
      </p:sp>
    </p:spTree>
    <p:extLst>
      <p:ext uri="{BB962C8B-B14F-4D97-AF65-F5344CB8AC3E}">
        <p14:creationId xmlns:p14="http://schemas.microsoft.com/office/powerpoint/2010/main" xmlns="" val="42754536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1385</TotalTime>
  <Words>3446</Words>
  <Application>Microsoft Office PowerPoint</Application>
  <PresentationFormat>Diavoorstelling (4:3)</PresentationFormat>
  <Paragraphs>623</Paragraphs>
  <Slides>75</Slides>
  <Notes>48</Notes>
  <HiddenSlides>0</HiddenSlides>
  <MMClips>0</MMClips>
  <ScaleCrop>false</ScaleCrop>
  <HeadingPairs>
    <vt:vector size="4" baseType="variant">
      <vt:variant>
        <vt:lpstr>Thema</vt:lpstr>
      </vt:variant>
      <vt:variant>
        <vt:i4>1</vt:i4>
      </vt:variant>
      <vt:variant>
        <vt:lpstr>Diatitels</vt:lpstr>
      </vt:variant>
      <vt:variant>
        <vt:i4>75</vt:i4>
      </vt:variant>
    </vt:vector>
  </HeadingPairs>
  <TitlesOfParts>
    <vt:vector size="76" baseType="lpstr">
      <vt:lpstr>Office-thema</vt:lpstr>
      <vt:lpstr>Dia 1</vt:lpstr>
      <vt:lpstr>MMM-thema vitale bodem</vt:lpstr>
      <vt:lpstr>MMM-thema mineralen, klimaat en energie</vt:lpstr>
      <vt:lpstr>Inhoud</vt:lpstr>
      <vt:lpstr>Bodemstructuur</vt:lpstr>
      <vt:lpstr>Bodemstructuur</vt:lpstr>
      <vt:lpstr>Structuur                     en textuur</vt:lpstr>
      <vt:lpstr>Voorbeeldprofiel zware zavel</vt:lpstr>
      <vt:lpstr>Bodemstructuur</vt:lpstr>
      <vt:lpstr>Bodemstructuur</vt:lpstr>
      <vt:lpstr>Dia 11</vt:lpstr>
      <vt:lpstr>Vergroten infiltratie</vt:lpstr>
      <vt:lpstr>Vergroten plantbeschikbaar volume water door verhogen OS-gehalte</vt:lpstr>
      <vt:lpstr>Organische stof</vt:lpstr>
      <vt:lpstr>Groenbemesters</vt:lpstr>
      <vt:lpstr>Teeltdoel</vt:lpstr>
      <vt:lpstr>Zaaiperiode</vt:lpstr>
      <vt:lpstr>Zaaiperiode</vt:lpstr>
      <vt:lpstr>Zaaien onder dekvrucht</vt:lpstr>
      <vt:lpstr>Teeltmaatregelen</vt:lpstr>
      <vt:lpstr>Bemesting</vt:lpstr>
      <vt:lpstr>N-bemesting</vt:lpstr>
      <vt:lpstr>N-opname en -nalevering</vt:lpstr>
      <vt:lpstr>N-opname en -nalevering </vt:lpstr>
      <vt:lpstr>Nutriënten nalevering </vt:lpstr>
      <vt:lpstr>Effecten bodemstructuur</vt:lpstr>
      <vt:lpstr>Doorworteling</vt:lpstr>
      <vt:lpstr>Effecten bodemziekten en -plagen</vt:lpstr>
      <vt:lpstr>Effecten bodemziekten en -plagen</vt:lpstr>
      <vt:lpstr>Grondbewerking</vt:lpstr>
      <vt:lpstr>Teeltsysteem </vt:lpstr>
      <vt:lpstr>Niet Kerende Grondbewerking</vt:lpstr>
      <vt:lpstr>Grondbedekking en rijpaden</vt:lpstr>
      <vt:lpstr>Effect grondbewerking fysisch</vt:lpstr>
      <vt:lpstr>Hogere infiltratiesnelheid NKG</vt:lpstr>
      <vt:lpstr>Bodemfysische eigenschappen</vt:lpstr>
      <vt:lpstr>Bodemchemische eigenschappen</vt:lpstr>
      <vt:lpstr>Bodemchemische eigenschappen</vt:lpstr>
      <vt:lpstr>Goed bewortelbare bodem</vt:lpstr>
      <vt:lpstr>Effect op opbrengst</vt:lpstr>
      <vt:lpstr>Bodemverbeteraars</vt:lpstr>
      <vt:lpstr>Kollumerwaard</vt:lpstr>
      <vt:lpstr>Lelystad</vt:lpstr>
      <vt:lpstr>Westmaas</vt:lpstr>
      <vt:lpstr>Valthermond</vt:lpstr>
      <vt:lpstr>Vredepeel</vt:lpstr>
      <vt:lpstr>Agrigyps productinfo</vt:lpstr>
      <vt:lpstr>Betacal Carbo productinfo</vt:lpstr>
      <vt:lpstr>Brandkalk productinfo</vt:lpstr>
      <vt:lpstr>PRP-SOL productinfo</vt:lpstr>
      <vt:lpstr>Condit 7%N productinfo</vt:lpstr>
      <vt:lpstr>Xurian Optimum productinfo</vt:lpstr>
      <vt:lpstr>Bactofil productinfo</vt:lpstr>
      <vt:lpstr>Biochar productinfo</vt:lpstr>
      <vt:lpstr>Steenmeel productinfo</vt:lpstr>
      <vt:lpstr>Resultaten 2012 kleigrond</vt:lpstr>
      <vt:lpstr>Resultaten 2012 zandgrond</vt:lpstr>
      <vt:lpstr>Resultaten 2012 t.o.v. kunstmest</vt:lpstr>
      <vt:lpstr>Doorlatendheid kleigrond 2012 </vt:lpstr>
      <vt:lpstr>Doorlatendheid zandgrond 2012 </vt:lpstr>
      <vt:lpstr>Resultaten 2012</vt:lpstr>
      <vt:lpstr>Resultaten chemisch 2012</vt:lpstr>
      <vt:lpstr>Resultaten chemisch 2012</vt:lpstr>
      <vt:lpstr>Resultaten chemisch 2012</vt:lpstr>
      <vt:lpstr>Resultaten chemisch 2012</vt:lpstr>
      <vt:lpstr>Resultaten chemisch 2012</vt:lpstr>
      <vt:lpstr>Resultaten biologisch 2012</vt:lpstr>
      <vt:lpstr>Overzicht kleilocaties 2012</vt:lpstr>
      <vt:lpstr>Overzicht zandlocaties 2012</vt:lpstr>
      <vt:lpstr>Opbrengsten kleilocaties 3 jaar</vt:lpstr>
      <vt:lpstr>Opbrengsten kleilocaties 3 jaar</vt:lpstr>
      <vt:lpstr>Opbrengsten zand- en dalgrond 3 jaar</vt:lpstr>
      <vt:lpstr>Opbrengsten zand- en dalgrond 3 jaar</vt:lpstr>
      <vt:lpstr>Eindconclusie bodemverbeteraars</vt:lpstr>
      <vt:lpstr>Dia 75</vt:lpstr>
    </vt:vector>
  </TitlesOfParts>
  <Company>Hoofdproduktschap Akkerbouw</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Bouwkamp</dc:creator>
  <cp:lastModifiedBy>langkruisj</cp:lastModifiedBy>
  <cp:revision>88</cp:revision>
  <dcterms:created xsi:type="dcterms:W3CDTF">2012-11-21T14:19:10Z</dcterms:created>
  <dcterms:modified xsi:type="dcterms:W3CDTF">2014-01-22T13:21:09Z</dcterms:modified>
</cp:coreProperties>
</file>